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65" r:id="rId3"/>
    <p:sldId id="266" r:id="rId4"/>
    <p:sldId id="267" r:id="rId5"/>
    <p:sldId id="269" r:id="rId6"/>
    <p:sldId id="270" r:id="rId7"/>
    <p:sldId id="272" r:id="rId8"/>
    <p:sldId id="271" r:id="rId9"/>
    <p:sldId id="280" r:id="rId10"/>
    <p:sldId id="275" r:id="rId11"/>
    <p:sldId id="273" r:id="rId12"/>
    <p:sldId id="274" r:id="rId13"/>
    <p:sldId id="276" r:id="rId14"/>
    <p:sldId id="277" r:id="rId15"/>
    <p:sldId id="278" r:id="rId16"/>
    <p:sldId id="279" r:id="rId17"/>
  </p:sldIdLst>
  <p:sldSz cx="9144000" cy="5143500" type="screen16x9"/>
  <p:notesSz cx="6858000" cy="9144000"/>
  <p:embeddedFontLst>
    <p:embeddedFont>
      <p:font typeface="Open Sans" panose="020B0606030504020204" pitchFamily="34" charset="0"/>
      <p:regular r:id="rId19"/>
      <p:bold r:id="rId20"/>
      <p:italic r:id="rId21"/>
      <p:boldItalic r:id="rId22"/>
    </p:embeddedFont>
    <p:embeddedFont>
      <p:font typeface="PT Sans Narrow" panose="020B0506020203020204" pitchFamily="34" charset="0"/>
      <p:regular r:id="rId23"/>
      <p:bold r:id="rId24"/>
    </p:embeddedFont>
    <p:embeddedFont>
      <p:font typeface="Teko" panose="02010600030101010101"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68" y="3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262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625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255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131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383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4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69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429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13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251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15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98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451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4ce97ce8b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4ce97ce8b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21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lnSpc>
                <a:spcPct val="90000"/>
              </a:lnSpc>
              <a:spcBef>
                <a:spcPts val="0"/>
              </a:spcBef>
              <a:spcAft>
                <a:spcPts val="0"/>
              </a:spcAft>
              <a:buNone/>
            </a:pPr>
            <a:r>
              <a:rPr lang="en" sz="3300" b="1">
                <a:solidFill>
                  <a:srgbClr val="58ACFF"/>
                </a:solidFill>
                <a:latin typeface="Teko"/>
                <a:ea typeface="Teko"/>
                <a:cs typeface="Teko"/>
                <a:sym typeface="Teko"/>
              </a:rPr>
              <a:t>ECON 6082 Final Project</a:t>
            </a:r>
            <a:endParaRPr sz="3300" b="1">
              <a:solidFill>
                <a:srgbClr val="58ACFF"/>
              </a:solidFill>
              <a:latin typeface="Teko"/>
              <a:ea typeface="Teko"/>
              <a:cs typeface="Teko"/>
              <a:sym typeface="Teko"/>
            </a:endParaRPr>
          </a:p>
          <a:p>
            <a:pPr marL="0" lvl="0" indent="0" algn="ctr" rtl="0">
              <a:lnSpc>
                <a:spcPct val="90000"/>
              </a:lnSpc>
              <a:spcBef>
                <a:spcPts val="0"/>
              </a:spcBef>
              <a:spcAft>
                <a:spcPts val="0"/>
              </a:spcAft>
              <a:buClr>
                <a:srgbClr val="58ACFF"/>
              </a:buClr>
              <a:buSzPct val="300000"/>
              <a:buFont typeface="Teko"/>
              <a:buNone/>
            </a:pPr>
            <a:endParaRPr sz="1100">
              <a:solidFill>
                <a:srgbClr val="000000"/>
              </a:solidFill>
              <a:latin typeface="Arial"/>
              <a:ea typeface="Arial"/>
              <a:cs typeface="Arial"/>
              <a:sym typeface="Arial"/>
            </a:endParaRPr>
          </a:p>
          <a:p>
            <a:pPr marL="0" lvl="0" indent="0" algn="ctr" rtl="0">
              <a:spcBef>
                <a:spcPts val="0"/>
              </a:spcBef>
              <a:spcAft>
                <a:spcPts val="0"/>
              </a:spcAft>
              <a:buNone/>
            </a:pPr>
            <a:endParaRPr/>
          </a:p>
        </p:txBody>
      </p:sp>
      <p:sp>
        <p:nvSpPr>
          <p:cNvPr id="67" name="Google Shape;67;p13"/>
          <p:cNvSpPr txBox="1">
            <a:spLocks noGrp="1"/>
          </p:cNvSpPr>
          <p:nvPr>
            <p:ph type="subTitle" idx="1"/>
          </p:nvPr>
        </p:nvSpPr>
        <p:spPr>
          <a:xfrm>
            <a:off x="255550" y="2467977"/>
            <a:ext cx="8520600" cy="14034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7F7F7F"/>
              </a:buClr>
              <a:buSzPts val="2700"/>
              <a:buFont typeface="Teko"/>
              <a:buNone/>
            </a:pPr>
            <a:r>
              <a:rPr lang="en" sz="2000" dirty="0">
                <a:solidFill>
                  <a:srgbClr val="7F7F7F"/>
                </a:solidFill>
                <a:latin typeface="Teko"/>
                <a:ea typeface="Teko"/>
                <a:cs typeface="Teko"/>
                <a:sym typeface="Teko"/>
              </a:rPr>
              <a:t>LAM Pui King 3035870595</a:t>
            </a:r>
            <a:br>
              <a:rPr lang="en" sz="2000" dirty="0">
                <a:solidFill>
                  <a:srgbClr val="7F7F7F"/>
                </a:solidFill>
                <a:latin typeface="Teko"/>
                <a:ea typeface="Teko"/>
                <a:cs typeface="Teko"/>
                <a:sym typeface="Teko"/>
              </a:rPr>
            </a:br>
            <a:r>
              <a:rPr lang="en" sz="2000" dirty="0">
                <a:solidFill>
                  <a:srgbClr val="7F7F7F"/>
                </a:solidFill>
                <a:latin typeface="Teko"/>
                <a:ea typeface="Teko"/>
                <a:cs typeface="Teko"/>
                <a:sym typeface="Teko"/>
              </a:rPr>
              <a:t>CHAN Mok Fan 3035872189</a:t>
            </a:r>
            <a:br>
              <a:rPr lang="en" sz="2000" dirty="0">
                <a:solidFill>
                  <a:srgbClr val="7F7F7F"/>
                </a:solidFill>
                <a:latin typeface="Teko"/>
                <a:ea typeface="Teko"/>
                <a:cs typeface="Teko"/>
                <a:sym typeface="Teko"/>
              </a:rPr>
            </a:br>
            <a:r>
              <a:rPr lang="en" sz="2000" dirty="0">
                <a:solidFill>
                  <a:srgbClr val="7F7F7F"/>
                </a:solidFill>
                <a:latin typeface="Teko"/>
                <a:ea typeface="Teko"/>
                <a:cs typeface="Teko"/>
                <a:sym typeface="Teko"/>
              </a:rPr>
              <a:t>JIANG R</a:t>
            </a:r>
            <a:r>
              <a:rPr lang="en-US" altLang="zh-CN" sz="2000" dirty="0" err="1">
                <a:solidFill>
                  <a:srgbClr val="7F7F7F"/>
                </a:solidFill>
                <a:latin typeface="Teko"/>
                <a:ea typeface="Teko"/>
                <a:cs typeface="Teko"/>
                <a:sym typeface="Teko"/>
              </a:rPr>
              <a:t>ui</a:t>
            </a:r>
            <a:r>
              <a:rPr lang="en" sz="2000" dirty="0">
                <a:solidFill>
                  <a:srgbClr val="7F7F7F"/>
                </a:solidFill>
                <a:latin typeface="Teko"/>
                <a:ea typeface="Teko"/>
                <a:cs typeface="Teko"/>
                <a:sym typeface="Teko"/>
              </a:rPr>
              <a:t> 3035869637</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4</a:t>
            </a:r>
            <a:r>
              <a:rPr lang="en-US" sz="3600" dirty="0"/>
              <a:t>. Results</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a:bodyPr>
          <a:lstStyle/>
          <a:p>
            <a:pPr marL="114300" indent="0">
              <a:spcAft>
                <a:spcPts val="800"/>
              </a:spcAft>
              <a:buNone/>
            </a:pPr>
            <a:r>
              <a:rPr lang="en-US" sz="1200" dirty="0"/>
              <a:t>Graph 5. Number of Graduates from </a:t>
            </a:r>
            <a:r>
              <a:rPr lang="en-US" sz="1200" dirty="0" err="1"/>
              <a:t>UGC</a:t>
            </a:r>
            <a:r>
              <a:rPr lang="en-US" sz="1200" dirty="0"/>
              <a:t>-Funded Institution in Special Employment Categories by Year</a:t>
            </a:r>
            <a:endParaRPr lang="en-US" sz="1050" b="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41A1AC5-10CC-42C7-A22E-9EC1CCD3B55C}"/>
              </a:ext>
            </a:extLst>
          </p:cNvPr>
          <p:cNvSpPr txBox="1"/>
          <p:nvPr/>
        </p:nvSpPr>
        <p:spPr>
          <a:xfrm>
            <a:off x="6699052" y="1511902"/>
            <a:ext cx="2339011" cy="1938992"/>
          </a:xfrm>
          <a:prstGeom prst="rect">
            <a:avLst/>
          </a:prstGeom>
          <a:noFill/>
        </p:spPr>
        <p:txBody>
          <a:bodyPr wrap="square" rtlCol="0">
            <a:spAutoFit/>
          </a:bodyPr>
          <a:lstStyle/>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Result:</a:t>
            </a:r>
          </a:p>
          <a:p>
            <a:pPr algn="just"/>
            <a:r>
              <a:rPr lang="en-US" sz="1000" dirty="0">
                <a:latin typeface="Open Sans" panose="020B0606030504020204" pitchFamily="34" charset="0"/>
                <a:ea typeface="Open Sans" panose="020B0606030504020204" pitchFamily="34" charset="0"/>
                <a:cs typeface="Open Sans" panose="020B0606030504020204" pitchFamily="34" charset="0"/>
              </a:rPr>
              <a:t>According to the graph, it is shown that business professional is the most competitive career in every single year. It provided an offer to one-fourth of the whole university graduates yearly. </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dirty="0">
                <a:latin typeface="Open Sans" panose="020B0606030504020204" pitchFamily="34" charset="0"/>
                <a:ea typeface="Open Sans" panose="020B0606030504020204" pitchFamily="34" charset="0"/>
                <a:cs typeface="Open Sans" panose="020B0606030504020204" pitchFamily="34" charset="0"/>
              </a:rPr>
              <a:t>Conversely, there were only around 6% of graduates who were going to the system and computer programming field yearly.</a:t>
            </a:r>
          </a:p>
        </p:txBody>
      </p:sp>
      <p:pic>
        <p:nvPicPr>
          <p:cNvPr id="6" name="Picture 5">
            <a:extLst>
              <a:ext uri="{FF2B5EF4-FFF2-40B4-BE49-F238E27FC236}">
                <a16:creationId xmlns:a16="http://schemas.microsoft.com/office/drawing/2014/main" id="{1185096C-4920-4687-AE57-95D59240A271}"/>
              </a:ext>
            </a:extLst>
          </p:cNvPr>
          <p:cNvPicPr>
            <a:picLocks noChangeAspect="1"/>
          </p:cNvPicPr>
          <p:nvPr/>
        </p:nvPicPr>
        <p:blipFill>
          <a:blip r:embed="rId3"/>
          <a:stretch>
            <a:fillRect/>
          </a:stretch>
        </p:blipFill>
        <p:spPr>
          <a:xfrm>
            <a:off x="105937" y="1270570"/>
            <a:ext cx="5168239" cy="3600798"/>
          </a:xfrm>
          <a:prstGeom prst="rect">
            <a:avLst/>
          </a:prstGeom>
        </p:spPr>
      </p:pic>
      <p:pic>
        <p:nvPicPr>
          <p:cNvPr id="3" name="Picture 2">
            <a:extLst>
              <a:ext uri="{FF2B5EF4-FFF2-40B4-BE49-F238E27FC236}">
                <a16:creationId xmlns:a16="http://schemas.microsoft.com/office/drawing/2014/main" id="{0D282A44-9B91-4E3D-8DA2-154BE9B2B03A}"/>
              </a:ext>
            </a:extLst>
          </p:cNvPr>
          <p:cNvPicPr>
            <a:picLocks noChangeAspect="1"/>
          </p:cNvPicPr>
          <p:nvPr/>
        </p:nvPicPr>
        <p:blipFill>
          <a:blip r:embed="rId4"/>
          <a:stretch>
            <a:fillRect/>
          </a:stretch>
        </p:blipFill>
        <p:spPr>
          <a:xfrm>
            <a:off x="5189301" y="1973224"/>
            <a:ext cx="1594627" cy="1594627"/>
          </a:xfrm>
          <a:prstGeom prst="rect">
            <a:avLst/>
          </a:prstGeom>
        </p:spPr>
      </p:pic>
    </p:spTree>
    <p:extLst>
      <p:ext uri="{BB962C8B-B14F-4D97-AF65-F5344CB8AC3E}">
        <p14:creationId xmlns:p14="http://schemas.microsoft.com/office/powerpoint/2010/main" val="7778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4</a:t>
            </a:r>
            <a:r>
              <a:rPr lang="en-US" sz="3600" dirty="0"/>
              <a:t>. Results</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a:bodyPr>
          <a:lstStyle/>
          <a:p>
            <a:pPr marL="114300" indent="0">
              <a:spcAft>
                <a:spcPts val="800"/>
              </a:spcAft>
              <a:buNone/>
            </a:pPr>
            <a:r>
              <a:rPr lang="en-US" sz="1200" dirty="0"/>
              <a:t>Graph 6. Percentage of Total Number of Graduates of the Top-5 Employment Categories by University</a:t>
            </a:r>
            <a:endParaRPr lang="en-US" sz="1050" b="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41A1AC5-10CC-42C7-A22E-9EC1CCD3B55C}"/>
              </a:ext>
            </a:extLst>
          </p:cNvPr>
          <p:cNvSpPr txBox="1"/>
          <p:nvPr/>
        </p:nvSpPr>
        <p:spPr>
          <a:xfrm>
            <a:off x="6699052" y="1511902"/>
            <a:ext cx="2339011" cy="2246769"/>
          </a:xfrm>
          <a:prstGeom prst="rect">
            <a:avLst/>
          </a:prstGeom>
          <a:noFill/>
        </p:spPr>
        <p:txBody>
          <a:bodyPr wrap="square" rtlCol="0">
            <a:spAutoFit/>
          </a:bodyPr>
          <a:lstStyle/>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X-axis: </a:t>
            </a:r>
            <a:r>
              <a:rPr lang="en-US" altLang="zh-CN" sz="1000" dirty="0">
                <a:latin typeface="Open Sans" panose="020B0606030504020204" pitchFamily="34" charset="0"/>
                <a:ea typeface="Open Sans" panose="020B0606030504020204" pitchFamily="34" charset="0"/>
                <a:cs typeface="Open Sans" panose="020B0606030504020204" pitchFamily="34" charset="0"/>
              </a:rPr>
              <a:t>Timeline ( from 2019 to 2019)</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endParaRPr lang="en-US" sz="1000" b="1" i="1"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Y-axis</a:t>
            </a:r>
            <a:r>
              <a:rPr lang="en-US" sz="1000" dirty="0">
                <a:latin typeface="Open Sans" panose="020B0606030504020204" pitchFamily="34" charset="0"/>
                <a:ea typeface="Open Sans" panose="020B0606030504020204" pitchFamily="34" charset="0"/>
                <a:cs typeface="Open Sans" panose="020B0606030504020204" pitchFamily="34" charset="0"/>
              </a:rPr>
              <a:t>: </a:t>
            </a:r>
            <a:r>
              <a:rPr lang="en-US" sz="1000" dirty="0"/>
              <a:t>Percentage of total number of graduates</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Result:</a:t>
            </a:r>
          </a:p>
          <a:p>
            <a:pPr algn="just"/>
            <a:r>
              <a:rPr lang="en-US" sz="1000" dirty="0">
                <a:latin typeface="Open Sans" panose="020B0606030504020204" pitchFamily="34" charset="0"/>
                <a:ea typeface="Open Sans" panose="020B0606030504020204" pitchFamily="34" charset="0"/>
                <a:cs typeface="Open Sans" panose="020B0606030504020204" pitchFamily="34" charset="0"/>
              </a:rPr>
              <a:t>The graph features the top 5 industries most graduates work in and indicates which university these graduates came from. In terms of business professionals, most of the graduates are from </a:t>
            </a:r>
            <a:r>
              <a:rPr lang="en-US" sz="1000" dirty="0" err="1">
                <a:latin typeface="Open Sans" panose="020B0606030504020204" pitchFamily="34" charset="0"/>
                <a:ea typeface="Open Sans" panose="020B0606030504020204" pitchFamily="34" charset="0"/>
                <a:cs typeface="Open Sans" panose="020B0606030504020204" pitchFamily="34" charset="0"/>
              </a:rPr>
              <a:t>PolyU</a:t>
            </a:r>
            <a:r>
              <a:rPr lang="en-US" sz="1000" dirty="0">
                <a:latin typeface="Open Sans" panose="020B0606030504020204" pitchFamily="34" charset="0"/>
                <a:ea typeface="Open Sans" panose="020B0606030504020204" pitchFamily="34" charset="0"/>
                <a:cs typeface="Open Sans" panose="020B0606030504020204" pitchFamily="34" charset="0"/>
              </a:rPr>
              <a:t> (over 21%), </a:t>
            </a:r>
            <a:r>
              <a:rPr lang="en-US" sz="1000" dirty="0" err="1">
                <a:latin typeface="Open Sans" panose="020B0606030504020204" pitchFamily="34" charset="0"/>
                <a:ea typeface="Open Sans" panose="020B0606030504020204" pitchFamily="34" charset="0"/>
                <a:cs typeface="Open Sans" panose="020B0606030504020204" pitchFamily="34" charset="0"/>
              </a:rPr>
              <a:t>CUHK</a:t>
            </a:r>
            <a:r>
              <a:rPr lang="en-US" sz="1000" dirty="0">
                <a:latin typeface="Open Sans" panose="020B0606030504020204" pitchFamily="34" charset="0"/>
                <a:ea typeface="Open Sans" panose="020B0606030504020204" pitchFamily="34" charset="0"/>
                <a:cs typeface="Open Sans" panose="020B0606030504020204" pitchFamily="34" charset="0"/>
              </a:rPr>
              <a:t> (over 19%), </a:t>
            </a:r>
            <a:r>
              <a:rPr lang="en-US" sz="1000" dirty="0" err="1">
                <a:latin typeface="Open Sans" panose="020B0606030504020204" pitchFamily="34" charset="0"/>
                <a:ea typeface="Open Sans" panose="020B0606030504020204" pitchFamily="34" charset="0"/>
                <a:cs typeface="Open Sans" panose="020B0606030504020204" pitchFamily="34" charset="0"/>
              </a:rPr>
              <a:t>CityU</a:t>
            </a:r>
            <a:r>
              <a:rPr lang="en-US" sz="1000" dirty="0">
                <a:latin typeface="Open Sans" panose="020B0606030504020204" pitchFamily="34" charset="0"/>
                <a:ea typeface="Open Sans" panose="020B0606030504020204" pitchFamily="34" charset="0"/>
                <a:cs typeface="Open Sans" panose="020B0606030504020204" pitchFamily="34" charset="0"/>
              </a:rPr>
              <a:t> (over 13%), and </a:t>
            </a:r>
            <a:r>
              <a:rPr lang="en-US" sz="1000" dirty="0" err="1">
                <a:latin typeface="Open Sans" panose="020B0606030504020204" pitchFamily="34" charset="0"/>
                <a:ea typeface="Open Sans" panose="020B0606030504020204" pitchFamily="34" charset="0"/>
                <a:cs typeface="Open Sans" panose="020B0606030504020204" pitchFamily="34" charset="0"/>
              </a:rPr>
              <a:t>HKUST</a:t>
            </a:r>
            <a:r>
              <a:rPr lang="en-US" sz="1000" dirty="0">
                <a:latin typeface="Open Sans" panose="020B0606030504020204" pitchFamily="34" charset="0"/>
                <a:ea typeface="Open Sans" panose="020B0606030504020204" pitchFamily="34" charset="0"/>
                <a:cs typeface="Open Sans" panose="020B0606030504020204" pitchFamily="34" charset="0"/>
              </a:rPr>
              <a:t> (over 13%).</a:t>
            </a:r>
          </a:p>
        </p:txBody>
      </p:sp>
      <p:pic>
        <p:nvPicPr>
          <p:cNvPr id="4" name="Picture 3">
            <a:extLst>
              <a:ext uri="{FF2B5EF4-FFF2-40B4-BE49-F238E27FC236}">
                <a16:creationId xmlns:a16="http://schemas.microsoft.com/office/drawing/2014/main" id="{1579FC67-97A5-45F8-8C65-70484F846767}"/>
              </a:ext>
            </a:extLst>
          </p:cNvPr>
          <p:cNvPicPr>
            <a:picLocks noChangeAspect="1"/>
          </p:cNvPicPr>
          <p:nvPr/>
        </p:nvPicPr>
        <p:blipFill>
          <a:blip r:embed="rId3"/>
          <a:stretch>
            <a:fillRect/>
          </a:stretch>
        </p:blipFill>
        <p:spPr>
          <a:xfrm>
            <a:off x="64079" y="1309655"/>
            <a:ext cx="6331146" cy="3038949"/>
          </a:xfrm>
          <a:prstGeom prst="rect">
            <a:avLst/>
          </a:prstGeom>
        </p:spPr>
      </p:pic>
      <p:pic>
        <p:nvPicPr>
          <p:cNvPr id="3" name="Picture 2">
            <a:extLst>
              <a:ext uri="{FF2B5EF4-FFF2-40B4-BE49-F238E27FC236}">
                <a16:creationId xmlns:a16="http://schemas.microsoft.com/office/drawing/2014/main" id="{5303A6BE-7B78-43D1-A75A-A5B5DE541B27}"/>
              </a:ext>
            </a:extLst>
          </p:cNvPr>
          <p:cNvPicPr>
            <a:picLocks noChangeAspect="1"/>
          </p:cNvPicPr>
          <p:nvPr/>
        </p:nvPicPr>
        <p:blipFill>
          <a:blip r:embed="rId4"/>
          <a:stretch>
            <a:fillRect/>
          </a:stretch>
        </p:blipFill>
        <p:spPr>
          <a:xfrm>
            <a:off x="3814168" y="3191638"/>
            <a:ext cx="2884884" cy="1679730"/>
          </a:xfrm>
          <a:prstGeom prst="rect">
            <a:avLst/>
          </a:prstGeom>
        </p:spPr>
      </p:pic>
    </p:spTree>
    <p:extLst>
      <p:ext uri="{BB962C8B-B14F-4D97-AF65-F5344CB8AC3E}">
        <p14:creationId xmlns:p14="http://schemas.microsoft.com/office/powerpoint/2010/main" val="1110872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3600" dirty="0"/>
              <a:t>4. Results</a:t>
            </a:r>
            <a:endParaRPr dirty="0"/>
          </a:p>
        </p:txBody>
      </p:sp>
      <p:sp>
        <p:nvSpPr>
          <p:cNvPr id="73" name="Google Shape;73;p14"/>
          <p:cNvSpPr txBox="1">
            <a:spLocks noGrp="1"/>
          </p:cNvSpPr>
          <p:nvPr>
            <p:ph type="body" idx="1"/>
          </p:nvPr>
        </p:nvSpPr>
        <p:spPr>
          <a:xfrm>
            <a:off x="311700" y="861268"/>
            <a:ext cx="8520600" cy="3744186"/>
          </a:xfrm>
          <a:prstGeom prst="rect">
            <a:avLst/>
          </a:prstGeom>
        </p:spPr>
        <p:txBody>
          <a:bodyPr spcFirstLastPara="1" wrap="square" lIns="91425" tIns="91425" rIns="91425" bIns="91425" anchor="t" anchorCtr="0">
            <a:normAutofit fontScale="92500" lnSpcReduction="10000"/>
          </a:bodyPr>
          <a:lstStyle/>
          <a:p>
            <a:pPr algn="just" fontAlgn="base">
              <a:spcAft>
                <a:spcPts val="800"/>
              </a:spcAft>
              <a:buFont typeface="+mj-lt"/>
              <a:buAutoNum type="arabicPeriod"/>
            </a:pPr>
            <a:r>
              <a:rPr lang="en-US" sz="1400" dirty="0">
                <a:solidFill>
                  <a:schemeClr val="bg1">
                    <a:lumMod val="85000"/>
                  </a:schemeClr>
                </a:solidFill>
              </a:rPr>
              <a:t>What was the situation of students who discontinued their studies over the past ten years? Any differences between the level of study and school?</a:t>
            </a:r>
          </a:p>
          <a:p>
            <a:pPr algn="just" rtl="0" fontAlgn="base">
              <a:spcBef>
                <a:spcPts val="0"/>
              </a:spcBef>
              <a:spcAft>
                <a:spcPts val="0"/>
              </a:spcAft>
              <a:buFont typeface="+mj-lt"/>
              <a:buAutoNum type="arabicPeriod"/>
            </a:pPr>
            <a:endParaRPr lang="en-US" sz="1400" dirty="0"/>
          </a:p>
          <a:p>
            <a:pPr algn="just" fontAlgn="base">
              <a:lnSpc>
                <a:spcPct val="125000"/>
              </a:lnSpc>
              <a:buFont typeface="+mj-lt"/>
              <a:buAutoNum type="arabicPeriod"/>
            </a:pPr>
            <a:r>
              <a:rPr lang="en-US" sz="1400" dirty="0">
                <a:solidFill>
                  <a:schemeClr val="bg2"/>
                </a:solidFill>
              </a:rPr>
              <a:t>How was the employment situation of Full-time Graduates over the past decade among universities? Were there any significant changes in terms of employment preference? What were the most popular industries our graduates usually work with?</a:t>
            </a:r>
          </a:p>
          <a:p>
            <a:pPr algn="just" rtl="0" fontAlgn="base">
              <a:spcBef>
                <a:spcPts val="0"/>
              </a:spcBef>
              <a:spcAft>
                <a:spcPts val="0"/>
              </a:spcAft>
              <a:buFont typeface="+mj-lt"/>
              <a:buAutoNum type="arabicPeriod"/>
            </a:pPr>
            <a:endParaRPr lang="en-US" sz="1400" dirty="0">
              <a:solidFill>
                <a:schemeClr val="bg1">
                  <a:lumMod val="85000"/>
                </a:schemeClr>
              </a:solidFill>
            </a:endParaRPr>
          </a:p>
          <a:p>
            <a:pPr algn="just" rtl="0" fontAlgn="base">
              <a:spcBef>
                <a:spcPts val="0"/>
              </a:spcBef>
              <a:spcAft>
                <a:spcPts val="800"/>
              </a:spcAft>
              <a:buFont typeface="+mj-lt"/>
              <a:buAutoNum type="arabicPeriod"/>
            </a:pPr>
            <a:r>
              <a:rPr lang="en-US" sz="1400" dirty="0">
                <a:solidFill>
                  <a:schemeClr val="bg1">
                    <a:lumMod val="85000"/>
                  </a:schemeClr>
                </a:solidFill>
              </a:rPr>
              <a:t>Were there any positive changes for that industry in terms of graduate employment preference after the setting up of </a:t>
            </a:r>
            <a:r>
              <a:rPr lang="en-US" sz="1400" dirty="0" err="1">
                <a:solidFill>
                  <a:schemeClr val="bg1">
                    <a:lumMod val="85000"/>
                  </a:schemeClr>
                </a:solidFill>
              </a:rPr>
              <a:t>ITB</a:t>
            </a:r>
            <a:r>
              <a:rPr lang="en-US" sz="1400" dirty="0">
                <a:solidFill>
                  <a:schemeClr val="bg1">
                    <a:lumMod val="85000"/>
                  </a:schemeClr>
                </a:solidFill>
              </a:rPr>
              <a:t>?</a:t>
            </a:r>
          </a:p>
          <a:p>
            <a:pPr marL="114300" indent="0" algn="just" rtl="0" fontAlgn="base">
              <a:spcBef>
                <a:spcPts val="0"/>
              </a:spcBef>
              <a:spcAft>
                <a:spcPts val="800"/>
              </a:spcAft>
              <a:buNone/>
            </a:pPr>
            <a:endParaRPr lang="en-US" sz="1400" dirty="0">
              <a:solidFill>
                <a:schemeClr val="bg1">
                  <a:lumMod val="85000"/>
                </a:schemeClr>
              </a:solidFill>
            </a:endParaRPr>
          </a:p>
          <a:p>
            <a:pPr marL="114300" indent="0" algn="just" rtl="0" fontAlgn="base">
              <a:spcBef>
                <a:spcPts val="0"/>
              </a:spcBef>
              <a:spcAft>
                <a:spcPts val="800"/>
              </a:spcAft>
              <a:buNone/>
            </a:pPr>
            <a:r>
              <a:rPr lang="en-US" sz="1400" dirty="0">
                <a:solidFill>
                  <a:schemeClr val="bg2"/>
                </a:solidFill>
              </a:rPr>
              <a:t>Conclusion on question 2:</a:t>
            </a: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14300" indent="0" algn="just" fontAlgn="base">
              <a:spcAft>
                <a:spcPts val="800"/>
              </a:spcAft>
              <a:buNone/>
            </a:pPr>
            <a:r>
              <a:rPr lang="en-US" sz="1400" dirty="0">
                <a:latin typeface="Open Sans" panose="020B0606030504020204" pitchFamily="34" charset="0"/>
                <a:ea typeface="Open Sans" panose="020B0606030504020204" pitchFamily="34" charset="0"/>
                <a:cs typeface="Open Sans" panose="020B0606030504020204" pitchFamily="34" charset="0"/>
              </a:rPr>
              <a:t>Business professionals are the most fundamental and competitive career choice in the past decade. There were over 25% of total graduates selected it as their first priority. Meanwhile,</a:t>
            </a:r>
            <a:r>
              <a:rPr lang="zh-CN" altLang="en-US" sz="1400" dirty="0">
                <a:latin typeface="Open Sans" panose="020B0606030504020204" pitchFamily="34" charset="0"/>
                <a:ea typeface="Open Sans" panose="020B0606030504020204" pitchFamily="34" charset="0"/>
                <a:cs typeface="Open Sans" panose="020B0606030504020204" pitchFamily="34" charset="0"/>
              </a:rPr>
              <a:t> </a:t>
            </a:r>
            <a:r>
              <a:rPr lang="en-US" altLang="zh-CN" sz="1400" dirty="0">
                <a:latin typeface="Open Sans" panose="020B0606030504020204" pitchFamily="34" charset="0"/>
                <a:ea typeface="Open Sans" panose="020B0606030504020204" pitchFamily="34" charset="0"/>
                <a:cs typeface="Open Sans" panose="020B0606030504020204" pitchFamily="34" charset="0"/>
              </a:rPr>
              <a:t>in this field, </a:t>
            </a:r>
            <a:r>
              <a:rPr lang="en-US" sz="1400" dirty="0">
                <a:latin typeface="Open Sans" panose="020B0606030504020204" pitchFamily="34" charset="0"/>
                <a:ea typeface="Open Sans" panose="020B0606030504020204" pitchFamily="34" charset="0"/>
                <a:cs typeface="Open Sans" panose="020B0606030504020204" pitchFamily="34" charset="0"/>
              </a:rPr>
              <a:t>most of the graduates are from </a:t>
            </a:r>
            <a:r>
              <a:rPr lang="en-US" sz="1400" dirty="0" err="1">
                <a:latin typeface="Open Sans" panose="020B0606030504020204" pitchFamily="34" charset="0"/>
                <a:ea typeface="Open Sans" panose="020B0606030504020204" pitchFamily="34" charset="0"/>
                <a:cs typeface="Open Sans" panose="020B0606030504020204" pitchFamily="34" charset="0"/>
              </a:rPr>
              <a:t>PolyU</a:t>
            </a:r>
            <a:r>
              <a:rPr lang="en-US" sz="1400" dirty="0">
                <a:latin typeface="Open Sans" panose="020B0606030504020204" pitchFamily="34" charset="0"/>
                <a:ea typeface="Open Sans" panose="020B0606030504020204" pitchFamily="34" charset="0"/>
                <a:cs typeface="Open Sans" panose="020B0606030504020204" pitchFamily="34" charset="0"/>
              </a:rPr>
              <a:t> (over 21%), </a:t>
            </a:r>
            <a:r>
              <a:rPr lang="en-US" sz="1400" dirty="0" err="1">
                <a:latin typeface="Open Sans" panose="020B0606030504020204" pitchFamily="34" charset="0"/>
                <a:ea typeface="Open Sans" panose="020B0606030504020204" pitchFamily="34" charset="0"/>
                <a:cs typeface="Open Sans" panose="020B0606030504020204" pitchFamily="34" charset="0"/>
              </a:rPr>
              <a:t>CUHK</a:t>
            </a:r>
            <a:r>
              <a:rPr lang="en-US" sz="1400" dirty="0">
                <a:latin typeface="Open Sans" panose="020B0606030504020204" pitchFamily="34" charset="0"/>
                <a:ea typeface="Open Sans" panose="020B0606030504020204" pitchFamily="34" charset="0"/>
                <a:cs typeface="Open Sans" panose="020B0606030504020204" pitchFamily="34" charset="0"/>
              </a:rPr>
              <a:t> (over 19%), </a:t>
            </a:r>
            <a:r>
              <a:rPr lang="en-US" sz="1400" dirty="0" err="1">
                <a:latin typeface="Open Sans" panose="020B0606030504020204" pitchFamily="34" charset="0"/>
                <a:ea typeface="Open Sans" panose="020B0606030504020204" pitchFamily="34" charset="0"/>
                <a:cs typeface="Open Sans" panose="020B0606030504020204" pitchFamily="34" charset="0"/>
              </a:rPr>
              <a:t>CityU</a:t>
            </a:r>
            <a:r>
              <a:rPr lang="en-US" sz="1400" dirty="0">
                <a:latin typeface="Open Sans" panose="020B0606030504020204" pitchFamily="34" charset="0"/>
                <a:ea typeface="Open Sans" panose="020B0606030504020204" pitchFamily="34" charset="0"/>
                <a:cs typeface="Open Sans" panose="020B0606030504020204" pitchFamily="34" charset="0"/>
              </a:rPr>
              <a:t> (over 13%), and </a:t>
            </a:r>
            <a:r>
              <a:rPr lang="en-US" sz="1400" dirty="0" err="1">
                <a:latin typeface="Open Sans" panose="020B0606030504020204" pitchFamily="34" charset="0"/>
                <a:ea typeface="Open Sans" panose="020B0606030504020204" pitchFamily="34" charset="0"/>
                <a:cs typeface="Open Sans" panose="020B0606030504020204" pitchFamily="34" charset="0"/>
              </a:rPr>
              <a:t>HKUST</a:t>
            </a:r>
            <a:r>
              <a:rPr lang="en-US" sz="1400" dirty="0">
                <a:latin typeface="Open Sans" panose="020B0606030504020204" pitchFamily="34" charset="0"/>
                <a:ea typeface="Open Sans" panose="020B0606030504020204" pitchFamily="34" charset="0"/>
                <a:cs typeface="Open Sans" panose="020B0606030504020204" pitchFamily="34" charset="0"/>
              </a:rPr>
              <a:t> (over 13%).</a:t>
            </a:r>
          </a:p>
          <a:p>
            <a:pPr marL="114300" indent="0" algn="just" fontAlgn="base">
              <a:spcAft>
                <a:spcPts val="800"/>
              </a:spcAft>
              <a:buNone/>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14300" indent="0" algn="just" fontAlgn="base">
              <a:spcAft>
                <a:spcPts val="800"/>
              </a:spcAft>
              <a:buNone/>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14300" indent="0" algn="just" rtl="0" fontAlgn="base">
              <a:spcBef>
                <a:spcPts val="0"/>
              </a:spcBef>
              <a:spcAft>
                <a:spcPts val="800"/>
              </a:spcAft>
              <a:buNone/>
            </a:pPr>
            <a:endParaRPr lang="en-US" sz="1400" dirty="0">
              <a:solidFill>
                <a:schemeClr val="bg2"/>
              </a:solidFill>
            </a:endParaRPr>
          </a:p>
          <a:p>
            <a:pPr marL="114300" indent="0" algn="just" rtl="0" fontAlgn="base">
              <a:spcBef>
                <a:spcPts val="0"/>
              </a:spcBef>
              <a:spcAft>
                <a:spcPts val="800"/>
              </a:spcAft>
              <a:buNone/>
            </a:pPr>
            <a:endParaRPr lang="en-US" sz="1400" dirty="0">
              <a:solidFill>
                <a:schemeClr val="bg2"/>
              </a:solidFill>
            </a:endParaRPr>
          </a:p>
        </p:txBody>
      </p:sp>
    </p:spTree>
    <p:extLst>
      <p:ext uri="{BB962C8B-B14F-4D97-AF65-F5344CB8AC3E}">
        <p14:creationId xmlns:p14="http://schemas.microsoft.com/office/powerpoint/2010/main" val="691815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4</a:t>
            </a:r>
            <a:r>
              <a:rPr lang="en-US" sz="3600" dirty="0"/>
              <a:t>. Results</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a:bodyPr>
          <a:lstStyle/>
          <a:p>
            <a:pPr marL="114300" indent="0">
              <a:spcAft>
                <a:spcPts val="800"/>
              </a:spcAft>
              <a:buNone/>
            </a:pPr>
            <a:r>
              <a:rPr lang="en-US" sz="1200" dirty="0"/>
              <a:t>Graph 7. Percentage Change of Employment in each Category by Year</a:t>
            </a:r>
            <a:endParaRPr lang="en-US" sz="1050" b="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41A1AC5-10CC-42C7-A22E-9EC1CCD3B55C}"/>
              </a:ext>
            </a:extLst>
          </p:cNvPr>
          <p:cNvSpPr txBox="1"/>
          <p:nvPr/>
        </p:nvSpPr>
        <p:spPr>
          <a:xfrm>
            <a:off x="6699052" y="1511902"/>
            <a:ext cx="2339011" cy="1938992"/>
          </a:xfrm>
          <a:prstGeom prst="rect">
            <a:avLst/>
          </a:prstGeom>
          <a:noFill/>
        </p:spPr>
        <p:txBody>
          <a:bodyPr wrap="square" rtlCol="0">
            <a:spAutoFit/>
          </a:bodyPr>
          <a:lstStyle/>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X-axis: </a:t>
            </a:r>
            <a:r>
              <a:rPr lang="en-US" sz="1000" dirty="0"/>
              <a:t>timeline (from 2009 to 2019)</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Y-axis</a:t>
            </a:r>
            <a:r>
              <a:rPr lang="en-US" sz="1000" dirty="0">
                <a:latin typeface="Open Sans" panose="020B0606030504020204" pitchFamily="34" charset="0"/>
                <a:ea typeface="Open Sans" panose="020B0606030504020204" pitchFamily="34" charset="0"/>
                <a:cs typeface="Open Sans" panose="020B0606030504020204" pitchFamily="34" charset="0"/>
              </a:rPr>
              <a:t>: percentage change of Employment in each Category</a:t>
            </a:r>
          </a:p>
          <a:p>
            <a:pPr algn="just"/>
            <a:endParaRPr lang="en-US" sz="1000" b="1" i="1"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Result:</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dirty="0">
                <a:latin typeface="Open Sans" panose="020B0606030504020204" pitchFamily="34" charset="0"/>
                <a:ea typeface="Open Sans" panose="020B0606030504020204" pitchFamily="34" charset="0"/>
                <a:cs typeface="Open Sans" panose="020B0606030504020204" pitchFamily="34" charset="0"/>
              </a:rPr>
              <a:t>This Graph </a:t>
            </a:r>
            <a:r>
              <a:rPr lang="en-US" altLang="zh-CN" sz="1000" dirty="0">
                <a:latin typeface="Open Sans" panose="020B0606030504020204" pitchFamily="34" charset="0"/>
                <a:ea typeface="Open Sans" panose="020B0606030504020204" pitchFamily="34" charset="0"/>
                <a:cs typeface="Open Sans" panose="020B0606030504020204" pitchFamily="34" charset="0"/>
              </a:rPr>
              <a:t>on the left </a:t>
            </a:r>
            <a:r>
              <a:rPr lang="en-US" sz="1000" dirty="0">
                <a:latin typeface="Open Sans" panose="020B0606030504020204" pitchFamily="34" charset="0"/>
                <a:ea typeface="Open Sans" panose="020B0606030504020204" pitchFamily="34" charset="0"/>
                <a:cs typeface="Open Sans" panose="020B0606030504020204" pitchFamily="34" charset="0"/>
              </a:rPr>
              <a:t>illustrates that the percentage change in terms of the number of graduates employed by IT companies before and after 2015 was 0.</a:t>
            </a:r>
          </a:p>
        </p:txBody>
      </p:sp>
      <p:pic>
        <p:nvPicPr>
          <p:cNvPr id="11" name="Picture 10">
            <a:extLst>
              <a:ext uri="{FF2B5EF4-FFF2-40B4-BE49-F238E27FC236}">
                <a16:creationId xmlns:a16="http://schemas.microsoft.com/office/drawing/2014/main" id="{4CCB81EA-C763-4439-8AC5-6253B4885FBE}"/>
              </a:ext>
            </a:extLst>
          </p:cNvPr>
          <p:cNvPicPr>
            <a:picLocks noChangeAspect="1"/>
          </p:cNvPicPr>
          <p:nvPr/>
        </p:nvPicPr>
        <p:blipFill>
          <a:blip r:embed="rId3"/>
          <a:stretch>
            <a:fillRect/>
          </a:stretch>
        </p:blipFill>
        <p:spPr>
          <a:xfrm>
            <a:off x="65561" y="1455232"/>
            <a:ext cx="6693566" cy="1945889"/>
          </a:xfrm>
          <a:prstGeom prst="rect">
            <a:avLst/>
          </a:prstGeom>
        </p:spPr>
      </p:pic>
    </p:spTree>
    <p:extLst>
      <p:ext uri="{BB962C8B-B14F-4D97-AF65-F5344CB8AC3E}">
        <p14:creationId xmlns:p14="http://schemas.microsoft.com/office/powerpoint/2010/main" val="351726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4</a:t>
            </a:r>
            <a:r>
              <a:rPr lang="en-US" sz="3600" dirty="0"/>
              <a:t>. Results</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a:bodyPr>
          <a:lstStyle/>
          <a:p>
            <a:pPr marL="114300" indent="0">
              <a:spcAft>
                <a:spcPts val="800"/>
              </a:spcAft>
              <a:buNone/>
            </a:pPr>
            <a:r>
              <a:rPr lang="en-US" sz="1200" dirty="0"/>
              <a:t>Graph 8. Number of Employment in IT Industry by Year</a:t>
            </a:r>
            <a:endParaRPr lang="en-US" sz="1050" b="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41A1AC5-10CC-42C7-A22E-9EC1CCD3B55C}"/>
              </a:ext>
            </a:extLst>
          </p:cNvPr>
          <p:cNvSpPr txBox="1"/>
          <p:nvPr/>
        </p:nvSpPr>
        <p:spPr>
          <a:xfrm>
            <a:off x="5436407" y="1568668"/>
            <a:ext cx="2339011" cy="1785104"/>
          </a:xfrm>
          <a:prstGeom prst="rect">
            <a:avLst/>
          </a:prstGeom>
          <a:noFill/>
        </p:spPr>
        <p:txBody>
          <a:bodyPr wrap="square" rtlCol="0">
            <a:spAutoFit/>
          </a:bodyPr>
          <a:lstStyle/>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X-axis: </a:t>
            </a:r>
            <a:r>
              <a:rPr lang="en-US" sz="1000" dirty="0">
                <a:latin typeface="Open Sans" panose="020B0606030504020204" pitchFamily="34" charset="0"/>
                <a:ea typeface="Open Sans" panose="020B0606030504020204" pitchFamily="34" charset="0"/>
                <a:cs typeface="Open Sans" panose="020B0606030504020204" pitchFamily="34" charset="0"/>
              </a:rPr>
              <a:t>percentage change of Employment in each Category</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Y-axis</a:t>
            </a:r>
            <a:r>
              <a:rPr lang="en-US" sz="1000" dirty="0">
                <a:latin typeface="Open Sans" panose="020B0606030504020204" pitchFamily="34" charset="0"/>
                <a:ea typeface="Open Sans" panose="020B0606030504020204" pitchFamily="34" charset="0"/>
                <a:cs typeface="Open Sans" panose="020B0606030504020204" pitchFamily="34" charset="0"/>
              </a:rPr>
              <a:t>: </a:t>
            </a:r>
            <a:r>
              <a:rPr lang="en-US" sz="1000" dirty="0"/>
              <a:t>timeline (from 2012 to 2019)</a:t>
            </a:r>
          </a:p>
          <a:p>
            <a:pPr algn="just"/>
            <a:endParaRPr lang="en-US" sz="1000" b="1" i="1"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Result:</a:t>
            </a:r>
          </a:p>
          <a:p>
            <a:pPr algn="just"/>
            <a:r>
              <a:rPr lang="en-US" sz="1000" dirty="0">
                <a:latin typeface="Open Sans" panose="020B0606030504020204" pitchFamily="34" charset="0"/>
                <a:ea typeface="Open Sans" panose="020B0606030504020204" pitchFamily="34" charset="0"/>
                <a:cs typeface="Open Sans" panose="020B0606030504020204" pitchFamily="34" charset="0"/>
              </a:rPr>
              <a:t>This Graph also wants to show that the percentage change in terms of the number of graduates employed by IT companies before and after 2015 was 0.</a:t>
            </a:r>
          </a:p>
        </p:txBody>
      </p:sp>
      <p:pic>
        <p:nvPicPr>
          <p:cNvPr id="5" name="Picture 4">
            <a:extLst>
              <a:ext uri="{FF2B5EF4-FFF2-40B4-BE49-F238E27FC236}">
                <a16:creationId xmlns:a16="http://schemas.microsoft.com/office/drawing/2014/main" id="{4D365C04-3567-49DF-A358-51EF01111FE5}"/>
              </a:ext>
            </a:extLst>
          </p:cNvPr>
          <p:cNvPicPr>
            <a:picLocks noChangeAspect="1"/>
          </p:cNvPicPr>
          <p:nvPr/>
        </p:nvPicPr>
        <p:blipFill>
          <a:blip r:embed="rId3"/>
          <a:stretch>
            <a:fillRect/>
          </a:stretch>
        </p:blipFill>
        <p:spPr>
          <a:xfrm>
            <a:off x="1190003" y="1208039"/>
            <a:ext cx="3368101" cy="3663329"/>
          </a:xfrm>
          <a:prstGeom prst="rect">
            <a:avLst/>
          </a:prstGeom>
        </p:spPr>
      </p:pic>
    </p:spTree>
    <p:extLst>
      <p:ext uri="{BB962C8B-B14F-4D97-AF65-F5344CB8AC3E}">
        <p14:creationId xmlns:p14="http://schemas.microsoft.com/office/powerpoint/2010/main" val="89870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3600" dirty="0"/>
              <a:t>4. Results</a:t>
            </a:r>
            <a:endParaRPr dirty="0"/>
          </a:p>
        </p:txBody>
      </p:sp>
      <p:sp>
        <p:nvSpPr>
          <p:cNvPr id="73" name="Google Shape;73;p14"/>
          <p:cNvSpPr txBox="1">
            <a:spLocks noGrp="1"/>
          </p:cNvSpPr>
          <p:nvPr>
            <p:ph type="body" idx="1"/>
          </p:nvPr>
        </p:nvSpPr>
        <p:spPr>
          <a:xfrm>
            <a:off x="311700" y="861268"/>
            <a:ext cx="8520600" cy="3744186"/>
          </a:xfrm>
          <a:prstGeom prst="rect">
            <a:avLst/>
          </a:prstGeom>
        </p:spPr>
        <p:txBody>
          <a:bodyPr spcFirstLastPara="1" wrap="square" lIns="91425" tIns="91425" rIns="91425" bIns="91425" anchor="t" anchorCtr="0">
            <a:normAutofit lnSpcReduction="10000"/>
          </a:bodyPr>
          <a:lstStyle/>
          <a:p>
            <a:pPr algn="just" rtl="0" fontAlgn="base">
              <a:spcBef>
                <a:spcPts val="0"/>
              </a:spcBef>
              <a:spcAft>
                <a:spcPts val="0"/>
              </a:spcAft>
              <a:buFont typeface="+mj-lt"/>
              <a:buAutoNum type="arabicPeriod"/>
            </a:pPr>
            <a:r>
              <a:rPr lang="en-US" sz="1400" dirty="0">
                <a:solidFill>
                  <a:schemeClr val="bg1">
                    <a:lumMod val="85000"/>
                  </a:schemeClr>
                </a:solidFill>
              </a:rPr>
              <a:t>What was the situation of students who discontinued their studies over the past ten years? Any differences between the level of study and school?</a:t>
            </a:r>
          </a:p>
          <a:p>
            <a:pPr algn="just" rtl="0" fontAlgn="base">
              <a:spcBef>
                <a:spcPts val="0"/>
              </a:spcBef>
              <a:spcAft>
                <a:spcPts val="0"/>
              </a:spcAft>
              <a:buFont typeface="+mj-lt"/>
              <a:buAutoNum type="arabicPeriod"/>
            </a:pPr>
            <a:endParaRPr lang="en-US" sz="1400" dirty="0"/>
          </a:p>
          <a:p>
            <a:pPr algn="just" rtl="0" fontAlgn="base">
              <a:spcBef>
                <a:spcPts val="0"/>
              </a:spcBef>
              <a:spcAft>
                <a:spcPts val="0"/>
              </a:spcAft>
              <a:buFont typeface="+mj-lt"/>
              <a:buAutoNum type="arabicPeriod"/>
            </a:pPr>
            <a:r>
              <a:rPr lang="en-US" sz="1400" dirty="0">
                <a:solidFill>
                  <a:schemeClr val="bg1">
                    <a:lumMod val="85000"/>
                  </a:schemeClr>
                </a:solidFill>
              </a:rPr>
              <a:t>How was the employment situation of Full-time Graduates over the past decade among universities? Were there any significant changes in terms of employment preference? What were the most popular industries our graduates usually work with?</a:t>
            </a:r>
          </a:p>
          <a:p>
            <a:pPr algn="just" fontAlgn="base">
              <a:lnSpc>
                <a:spcPct val="125000"/>
              </a:lnSpc>
              <a:buFont typeface="+mj-lt"/>
              <a:buAutoNum type="arabicPeriod"/>
            </a:pPr>
            <a:endParaRPr lang="en-US" sz="1400" dirty="0">
              <a:solidFill>
                <a:schemeClr val="bg2"/>
              </a:solidFill>
            </a:endParaRPr>
          </a:p>
          <a:p>
            <a:pPr algn="just" fontAlgn="base">
              <a:lnSpc>
                <a:spcPct val="125000"/>
              </a:lnSpc>
              <a:buFont typeface="+mj-lt"/>
              <a:buAutoNum type="arabicPeriod"/>
            </a:pPr>
            <a:r>
              <a:rPr lang="en-US" sz="1400" dirty="0">
                <a:solidFill>
                  <a:schemeClr val="bg2"/>
                </a:solidFill>
              </a:rPr>
              <a:t>Were there any positive changes for that industry in terms of graduate employment preference after the setting up of </a:t>
            </a:r>
            <a:r>
              <a:rPr lang="en-US" sz="1400" dirty="0" err="1">
                <a:solidFill>
                  <a:schemeClr val="bg2"/>
                </a:solidFill>
              </a:rPr>
              <a:t>ITB</a:t>
            </a:r>
            <a:r>
              <a:rPr lang="en-US" sz="1400" dirty="0">
                <a:solidFill>
                  <a:schemeClr val="bg2"/>
                </a:solidFill>
              </a:rPr>
              <a:t>?</a:t>
            </a:r>
          </a:p>
          <a:p>
            <a:pPr marL="114300" indent="0" algn="just" rtl="0" fontAlgn="base">
              <a:spcBef>
                <a:spcPts val="0"/>
              </a:spcBef>
              <a:spcAft>
                <a:spcPts val="800"/>
              </a:spcAft>
              <a:buNone/>
            </a:pPr>
            <a:endParaRPr lang="en-US" sz="1400" dirty="0">
              <a:solidFill>
                <a:schemeClr val="bg1">
                  <a:lumMod val="85000"/>
                </a:schemeClr>
              </a:solidFill>
            </a:endParaRPr>
          </a:p>
          <a:p>
            <a:pPr marL="114300" indent="0" algn="just" rtl="0" fontAlgn="base">
              <a:spcBef>
                <a:spcPts val="0"/>
              </a:spcBef>
              <a:spcAft>
                <a:spcPts val="800"/>
              </a:spcAft>
              <a:buNone/>
            </a:pPr>
            <a:r>
              <a:rPr lang="en-US" sz="1400" dirty="0">
                <a:solidFill>
                  <a:schemeClr val="bg2"/>
                </a:solidFill>
              </a:rPr>
              <a:t>Conclusion on question 3:</a:t>
            </a:r>
          </a:p>
          <a:p>
            <a:pPr marL="114300" indent="0" algn="just" fontAlgn="base">
              <a:spcAft>
                <a:spcPts val="800"/>
              </a:spcAft>
              <a:buNone/>
            </a:pPr>
            <a:r>
              <a:rPr lang="en-US" sz="1400" dirty="0">
                <a:latin typeface="Open Sans" panose="020B0606030504020204" pitchFamily="34" charset="0"/>
                <a:ea typeface="Open Sans" panose="020B0606030504020204" pitchFamily="34" charset="0"/>
                <a:cs typeface="Open Sans" panose="020B0606030504020204" pitchFamily="34" charset="0"/>
              </a:rPr>
              <a:t>there was no significant change in terms of the number of graduates employed by IT companies before and after 2015, in which the </a:t>
            </a:r>
            <a:r>
              <a:rPr lang="en-US" sz="1400" dirty="0" err="1">
                <a:latin typeface="Open Sans" panose="020B0606030504020204" pitchFamily="34" charset="0"/>
                <a:ea typeface="Open Sans" panose="020B0606030504020204" pitchFamily="34" charset="0"/>
                <a:cs typeface="Open Sans" panose="020B0606030504020204" pitchFamily="34" charset="0"/>
              </a:rPr>
              <a:t>ITB</a:t>
            </a:r>
            <a:r>
              <a:rPr lang="en-US" sz="1400" dirty="0">
                <a:latin typeface="Open Sans" panose="020B0606030504020204" pitchFamily="34" charset="0"/>
                <a:ea typeface="Open Sans" panose="020B0606030504020204" pitchFamily="34" charset="0"/>
                <a:cs typeface="Open Sans" panose="020B0606030504020204" pitchFamily="34" charset="0"/>
              </a:rPr>
              <a:t> was formally established. As a result, it seems there are not any easy-capture impacts on the IT industry after the establishment of </a:t>
            </a:r>
            <a:r>
              <a:rPr lang="en-US" sz="1400" dirty="0" err="1">
                <a:latin typeface="Open Sans" panose="020B0606030504020204" pitchFamily="34" charset="0"/>
                <a:ea typeface="Open Sans" panose="020B0606030504020204" pitchFamily="34" charset="0"/>
                <a:cs typeface="Open Sans" panose="020B0606030504020204" pitchFamily="34" charset="0"/>
              </a:rPr>
              <a:t>ITB</a:t>
            </a:r>
            <a:r>
              <a:rPr lang="en-US" sz="1400" dirty="0">
                <a:latin typeface="Open Sans" panose="020B0606030504020204" pitchFamily="34" charset="0"/>
                <a:ea typeface="Open Sans" panose="020B0606030504020204" pitchFamily="34" charset="0"/>
                <a:cs typeface="Open Sans" panose="020B0606030504020204" pitchFamily="34" charset="0"/>
              </a:rPr>
              <a:t>.</a:t>
            </a:r>
          </a:p>
          <a:p>
            <a:pPr marL="114300" indent="0" algn="just" rtl="0" fontAlgn="base">
              <a:spcBef>
                <a:spcPts val="0"/>
              </a:spcBef>
              <a:spcAft>
                <a:spcPts val="800"/>
              </a:spcAft>
              <a:buNone/>
            </a:pPr>
            <a:endParaRPr lang="en-US" sz="1400" dirty="0">
              <a:solidFill>
                <a:schemeClr val="bg2"/>
              </a:solidFill>
            </a:endParaRPr>
          </a:p>
          <a:p>
            <a:pPr marL="114300" indent="0" algn="just" rtl="0" fontAlgn="base">
              <a:spcBef>
                <a:spcPts val="0"/>
              </a:spcBef>
              <a:spcAft>
                <a:spcPts val="800"/>
              </a:spcAft>
              <a:buNone/>
            </a:pPr>
            <a:endParaRPr lang="en-US" sz="1400" dirty="0">
              <a:solidFill>
                <a:schemeClr val="bg2"/>
              </a:solidFill>
            </a:endParaRPr>
          </a:p>
        </p:txBody>
      </p:sp>
    </p:spTree>
    <p:extLst>
      <p:ext uri="{BB962C8B-B14F-4D97-AF65-F5344CB8AC3E}">
        <p14:creationId xmlns:p14="http://schemas.microsoft.com/office/powerpoint/2010/main" val="2167694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D4D4D-47E7-43D5-BEFD-9745A111E3E7}"/>
              </a:ext>
            </a:extLst>
          </p:cNvPr>
          <p:cNvSpPr>
            <a:spLocks noGrp="1"/>
          </p:cNvSpPr>
          <p:nvPr>
            <p:ph type="title"/>
          </p:nvPr>
        </p:nvSpPr>
        <p:spPr>
          <a:xfrm>
            <a:off x="311700" y="445025"/>
            <a:ext cx="8520600" cy="2448716"/>
          </a:xfrm>
        </p:spPr>
        <p:txBody>
          <a:bodyPr>
            <a:normAutofit fontScale="90000"/>
          </a:bodyPr>
          <a:lstStyle/>
          <a:p>
            <a:pPr algn="ctr"/>
            <a:br>
              <a:rPr lang="en-US" dirty="0"/>
            </a:br>
            <a:br>
              <a:rPr lang="en-US" dirty="0"/>
            </a:br>
            <a:br>
              <a:rPr lang="en-US" dirty="0"/>
            </a:br>
            <a:r>
              <a:rPr lang="en-US" sz="6000" dirty="0"/>
              <a:t>Thank You !</a:t>
            </a:r>
            <a:br>
              <a:rPr lang="en-US" dirty="0"/>
            </a:br>
            <a:endParaRPr lang="en-US" dirty="0"/>
          </a:p>
        </p:txBody>
      </p:sp>
    </p:spTree>
    <p:extLst>
      <p:ext uri="{BB962C8B-B14F-4D97-AF65-F5344CB8AC3E}">
        <p14:creationId xmlns:p14="http://schemas.microsoft.com/office/powerpoint/2010/main" val="3341197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Agenda</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a:bodyPr>
          <a:lstStyle/>
          <a:p>
            <a:pPr marL="495300" lvl="0" indent="-457200" algn="l" rtl="0">
              <a:spcBef>
                <a:spcPts val="0"/>
              </a:spcBef>
              <a:spcAft>
                <a:spcPts val="0"/>
              </a:spcAft>
              <a:buSzPts val="3000"/>
              <a:buFont typeface="+mj-lt"/>
              <a:buAutoNum type="arabicPeriod"/>
            </a:pPr>
            <a:r>
              <a:rPr lang="en" sz="2000" dirty="0"/>
              <a:t>Background </a:t>
            </a:r>
          </a:p>
          <a:p>
            <a:pPr marL="457200" lvl="0" indent="-419100" algn="l" rtl="0">
              <a:spcBef>
                <a:spcPts val="0"/>
              </a:spcBef>
              <a:spcAft>
                <a:spcPts val="0"/>
              </a:spcAft>
              <a:buSzPts val="3000"/>
              <a:buAutoNum type="arabicPeriod"/>
            </a:pPr>
            <a:endParaRPr sz="2000" dirty="0"/>
          </a:p>
          <a:p>
            <a:pPr marL="495300" lvl="0" indent="-457200" algn="l" rtl="0">
              <a:spcBef>
                <a:spcPts val="0"/>
              </a:spcBef>
              <a:spcAft>
                <a:spcPts val="0"/>
              </a:spcAft>
              <a:buSzPts val="3000"/>
              <a:buFont typeface="+mj-lt"/>
              <a:buAutoNum type="arabicPeriod"/>
            </a:pPr>
            <a:r>
              <a:rPr lang="en" sz="2000" dirty="0"/>
              <a:t>Research Questions</a:t>
            </a:r>
          </a:p>
          <a:p>
            <a:pPr marL="457200" lvl="0" indent="-419100" algn="l" rtl="0">
              <a:spcBef>
                <a:spcPts val="0"/>
              </a:spcBef>
              <a:spcAft>
                <a:spcPts val="0"/>
              </a:spcAft>
              <a:buSzPts val="3000"/>
              <a:buAutoNum type="arabicPeriod"/>
            </a:pPr>
            <a:endParaRPr sz="2000" dirty="0"/>
          </a:p>
          <a:p>
            <a:pPr marL="495300" lvl="0" indent="-457200" algn="l" rtl="0">
              <a:spcBef>
                <a:spcPts val="0"/>
              </a:spcBef>
              <a:spcAft>
                <a:spcPts val="0"/>
              </a:spcAft>
              <a:buSzPts val="3000"/>
              <a:buFont typeface="+mj-lt"/>
              <a:buAutoNum type="arabicPeriod"/>
            </a:pPr>
            <a:r>
              <a:rPr lang="en" sz="2000" dirty="0"/>
              <a:t>Methodology</a:t>
            </a:r>
          </a:p>
          <a:p>
            <a:pPr marL="457200" lvl="0" indent="-419100" algn="l" rtl="0">
              <a:spcBef>
                <a:spcPts val="0"/>
              </a:spcBef>
              <a:spcAft>
                <a:spcPts val="0"/>
              </a:spcAft>
              <a:buSzPts val="3000"/>
              <a:buAutoNum type="arabicPeriod"/>
            </a:pPr>
            <a:endParaRPr sz="2000" dirty="0"/>
          </a:p>
          <a:p>
            <a:pPr marL="495300" lvl="0" indent="-457200" algn="l" rtl="0">
              <a:spcBef>
                <a:spcPts val="0"/>
              </a:spcBef>
              <a:spcAft>
                <a:spcPts val="0"/>
              </a:spcAft>
              <a:buSzPts val="3000"/>
              <a:buFont typeface="+mj-lt"/>
              <a:buAutoNum type="arabicPeriod"/>
            </a:pPr>
            <a:r>
              <a:rPr lang="en" sz="2000" dirty="0"/>
              <a:t>Results </a:t>
            </a:r>
          </a:p>
          <a:p>
            <a:pPr marL="38100" lvl="0" indent="0" algn="l" rtl="0">
              <a:spcBef>
                <a:spcPts val="0"/>
              </a:spcBef>
              <a:spcAft>
                <a:spcPts val="0"/>
              </a:spcAft>
              <a:buSzPts val="3000"/>
              <a:buNone/>
            </a:pPr>
            <a:endParaRPr lang="en" sz="2000" dirty="0"/>
          </a:p>
        </p:txBody>
      </p:sp>
    </p:spTree>
    <p:extLst>
      <p:ext uri="{BB962C8B-B14F-4D97-AF65-F5344CB8AC3E}">
        <p14:creationId xmlns:p14="http://schemas.microsoft.com/office/powerpoint/2010/main" val="57060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1. Background</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fontScale="70000" lnSpcReduction="20000"/>
          </a:bodyPr>
          <a:lstStyle/>
          <a:p>
            <a:r>
              <a:rPr lang="en-US" sz="2000" b="1" dirty="0"/>
              <a:t>Anti-Extradition Law Amendment Bill Movement (</a:t>
            </a:r>
            <a:r>
              <a:rPr lang="zh-CN" altLang="en-US" sz="2000" b="1" dirty="0"/>
              <a:t>反逃犯條例修訂運動</a:t>
            </a:r>
            <a:r>
              <a:rPr lang="en-US" altLang="zh-CN" sz="2000" b="1" dirty="0"/>
              <a:t>) </a:t>
            </a:r>
          </a:p>
          <a:p>
            <a:pPr marL="114300" indent="0">
              <a:buNone/>
            </a:pPr>
            <a:endParaRPr lang="en-US" sz="2000" b="1" dirty="0"/>
          </a:p>
          <a:p>
            <a:pPr marL="114300" indent="0" algn="just">
              <a:buNone/>
            </a:pPr>
            <a:r>
              <a:rPr lang="en-US" sz="2000" dirty="0"/>
              <a:t>There has been an Anti-Extradition Law Amendment Bill Movement during 2019. Schools are shrinking as parents feared "brainwashing" "patriotic" education be implemented, and tens of thousands applied for British National (Overseas) Visa after the London Government unveiled a new immigration path for passport holders.</a:t>
            </a:r>
          </a:p>
          <a:p>
            <a:pPr marL="114300" indent="0">
              <a:buNone/>
            </a:pPr>
            <a:endParaRPr lang="en-US" sz="2000" b="1" dirty="0"/>
          </a:p>
          <a:p>
            <a:r>
              <a:rPr lang="en-US" sz="2000" b="1" dirty="0"/>
              <a:t>The establishment of the Innovation and Technology Bureau (“</a:t>
            </a:r>
            <a:r>
              <a:rPr lang="en-US" sz="2000" b="1" dirty="0" err="1"/>
              <a:t>ITB</a:t>
            </a:r>
            <a:r>
              <a:rPr lang="en-US" sz="2000" b="1" dirty="0"/>
              <a:t>”) </a:t>
            </a:r>
          </a:p>
          <a:p>
            <a:pPr marL="114300" indent="0">
              <a:buNone/>
            </a:pPr>
            <a:endParaRPr lang="en-US" sz="2000" b="1" dirty="0"/>
          </a:p>
          <a:p>
            <a:pPr marL="114300" indent="0" algn="just">
              <a:buNone/>
            </a:pPr>
            <a:r>
              <a:rPr lang="en-US" sz="2000" dirty="0"/>
              <a:t>In the past decade, the Innovation and Technology industry is one of the key economic areas that the Hong Kong Government seeks to further develop. In order to promote and support the industry, </a:t>
            </a:r>
            <a:r>
              <a:rPr lang="en-US" sz="2000" dirty="0" err="1"/>
              <a:t>ITB</a:t>
            </a:r>
            <a:r>
              <a:rPr lang="en-US" sz="2000" dirty="0"/>
              <a:t> was formally established on 20 Nov 2015. It is responsible for formulating holistic policies relating to innovation and technology; strengthening the coordination among the Government, industry, academia and research sectors; and expediting the development of innovation, technology and related industries in Hong Kong. </a:t>
            </a:r>
          </a:p>
        </p:txBody>
      </p:sp>
    </p:spTree>
    <p:extLst>
      <p:ext uri="{BB962C8B-B14F-4D97-AF65-F5344CB8AC3E}">
        <p14:creationId xmlns:p14="http://schemas.microsoft.com/office/powerpoint/2010/main" val="2549423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3600" dirty="0"/>
              <a:t>2. Research Questions</a:t>
            </a:r>
            <a:endParaRPr dirty="0"/>
          </a:p>
        </p:txBody>
      </p:sp>
      <p:sp>
        <p:nvSpPr>
          <p:cNvPr id="73" name="Google Shape;73;p14"/>
          <p:cNvSpPr txBox="1">
            <a:spLocks noGrp="1"/>
          </p:cNvSpPr>
          <p:nvPr>
            <p:ph type="body" idx="1"/>
          </p:nvPr>
        </p:nvSpPr>
        <p:spPr>
          <a:xfrm>
            <a:off x="311700" y="861268"/>
            <a:ext cx="8520600" cy="2054776"/>
          </a:xfrm>
          <a:prstGeom prst="rect">
            <a:avLst/>
          </a:prstGeom>
        </p:spPr>
        <p:txBody>
          <a:bodyPr spcFirstLastPara="1" wrap="square" lIns="91425" tIns="91425" rIns="91425" bIns="91425" anchor="t" anchorCtr="0">
            <a:normAutofit lnSpcReduction="10000"/>
          </a:bodyPr>
          <a:lstStyle/>
          <a:p>
            <a:pPr algn="just" rtl="0" fontAlgn="base">
              <a:spcBef>
                <a:spcPts val="0"/>
              </a:spcBef>
              <a:spcAft>
                <a:spcPts val="0"/>
              </a:spcAft>
              <a:buFont typeface="+mj-lt"/>
              <a:buAutoNum type="arabicPeriod"/>
            </a:pPr>
            <a:r>
              <a:rPr lang="en-US" sz="1200" dirty="0"/>
              <a:t>What was the situation of students who discontinued their studies over the past ten years? Any differences between the level of study and school?</a:t>
            </a:r>
          </a:p>
          <a:p>
            <a:pPr algn="just" rtl="0" fontAlgn="base">
              <a:spcBef>
                <a:spcPts val="0"/>
              </a:spcBef>
              <a:spcAft>
                <a:spcPts val="0"/>
              </a:spcAft>
              <a:buFont typeface="+mj-lt"/>
              <a:buAutoNum type="arabicPeriod"/>
            </a:pPr>
            <a:endParaRPr lang="en-US" sz="1200" dirty="0"/>
          </a:p>
          <a:p>
            <a:pPr algn="just" rtl="0" fontAlgn="base">
              <a:spcBef>
                <a:spcPts val="0"/>
              </a:spcBef>
              <a:spcAft>
                <a:spcPts val="0"/>
              </a:spcAft>
              <a:buFont typeface="+mj-lt"/>
              <a:buAutoNum type="arabicPeriod"/>
            </a:pPr>
            <a:r>
              <a:rPr lang="en-US" sz="1200" dirty="0"/>
              <a:t>How was the employment situation of Full-time Graduates over the past decade among universities? Were there any significant changes in terms of employment preference? What were the most popular industries our graduates usually work with?</a:t>
            </a:r>
          </a:p>
          <a:p>
            <a:pPr algn="just" rtl="0" fontAlgn="base">
              <a:spcBef>
                <a:spcPts val="0"/>
              </a:spcBef>
              <a:spcAft>
                <a:spcPts val="0"/>
              </a:spcAft>
              <a:buFont typeface="+mj-lt"/>
              <a:buAutoNum type="arabicPeriod"/>
            </a:pPr>
            <a:endParaRPr lang="en-US" sz="1200" dirty="0"/>
          </a:p>
          <a:p>
            <a:pPr algn="just" rtl="0" fontAlgn="base">
              <a:spcBef>
                <a:spcPts val="0"/>
              </a:spcBef>
              <a:spcAft>
                <a:spcPts val="800"/>
              </a:spcAft>
              <a:buFont typeface="+mj-lt"/>
              <a:buAutoNum type="arabicPeriod"/>
            </a:pPr>
            <a:r>
              <a:rPr lang="en-US" sz="1200" dirty="0"/>
              <a:t>Were there any positive changes for that industry in terms of graduate employment preference after the setting up of </a:t>
            </a:r>
            <a:r>
              <a:rPr lang="en-US" sz="1200" dirty="0" err="1"/>
              <a:t>ITB</a:t>
            </a:r>
            <a:r>
              <a:rPr lang="en-US" sz="1200" dirty="0"/>
              <a:t>?</a:t>
            </a:r>
          </a:p>
        </p:txBody>
      </p:sp>
      <p:sp>
        <p:nvSpPr>
          <p:cNvPr id="4" name="Google Shape;72;p14">
            <a:extLst>
              <a:ext uri="{FF2B5EF4-FFF2-40B4-BE49-F238E27FC236}">
                <a16:creationId xmlns:a16="http://schemas.microsoft.com/office/drawing/2014/main" id="{D3797F60-0AE2-4E75-97D8-4A78217E34B9}"/>
              </a:ext>
            </a:extLst>
          </p:cNvPr>
          <p:cNvSpPr txBox="1">
            <a:spLocks/>
          </p:cNvSpPr>
          <p:nvPr/>
        </p:nvSpPr>
        <p:spPr>
          <a:xfrm>
            <a:off x="363739" y="2918792"/>
            <a:ext cx="8520600" cy="7074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dirty="0"/>
              <a:t>3. Methodology</a:t>
            </a:r>
          </a:p>
        </p:txBody>
      </p:sp>
      <p:pic>
        <p:nvPicPr>
          <p:cNvPr id="5" name="Picture 2">
            <a:extLst>
              <a:ext uri="{FF2B5EF4-FFF2-40B4-BE49-F238E27FC236}">
                <a16:creationId xmlns:a16="http://schemas.microsoft.com/office/drawing/2014/main" id="{ED85D545-74A7-41C0-BF8E-9BF312F81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55" y="3728990"/>
            <a:ext cx="7752289" cy="776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46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4</a:t>
            </a:r>
            <a:r>
              <a:rPr lang="en-US" sz="3600" dirty="0"/>
              <a:t>. Results</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a:bodyPr>
          <a:lstStyle/>
          <a:p>
            <a:pPr marL="114300" indent="0">
              <a:spcAft>
                <a:spcPts val="800"/>
              </a:spcAft>
              <a:buNone/>
            </a:pPr>
            <a:r>
              <a:rPr lang="en-US" sz="1400" dirty="0"/>
              <a:t>Graph 1. Total Number of students that discontinue</a:t>
            </a:r>
            <a:r>
              <a:rPr lang="en-US" altLang="zh-CN" sz="1400" dirty="0"/>
              <a:t>d</a:t>
            </a:r>
            <a:r>
              <a:rPr lang="en-US" sz="1400" dirty="0"/>
              <a:t> their studies by Year</a:t>
            </a:r>
            <a:endParaRPr lang="en-US" sz="1100" b="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5CE886B3-7CFC-4A0C-A964-7AFB37D08791}"/>
              </a:ext>
            </a:extLst>
          </p:cNvPr>
          <p:cNvPicPr>
            <a:picLocks noChangeAspect="1"/>
          </p:cNvPicPr>
          <p:nvPr/>
        </p:nvPicPr>
        <p:blipFill>
          <a:blip r:embed="rId3"/>
          <a:stretch>
            <a:fillRect/>
          </a:stretch>
        </p:blipFill>
        <p:spPr>
          <a:xfrm>
            <a:off x="0" y="1392976"/>
            <a:ext cx="6739125" cy="3234780"/>
          </a:xfrm>
          <a:prstGeom prst="rect">
            <a:avLst/>
          </a:prstGeom>
        </p:spPr>
      </p:pic>
      <p:sp>
        <p:nvSpPr>
          <p:cNvPr id="9" name="TextBox 8">
            <a:extLst>
              <a:ext uri="{FF2B5EF4-FFF2-40B4-BE49-F238E27FC236}">
                <a16:creationId xmlns:a16="http://schemas.microsoft.com/office/drawing/2014/main" id="{541A1AC5-10CC-42C7-A22E-9EC1CCD3B55C}"/>
              </a:ext>
            </a:extLst>
          </p:cNvPr>
          <p:cNvSpPr txBox="1"/>
          <p:nvPr/>
        </p:nvSpPr>
        <p:spPr>
          <a:xfrm>
            <a:off x="6699052" y="1511902"/>
            <a:ext cx="2339011" cy="1938992"/>
          </a:xfrm>
          <a:prstGeom prst="rect">
            <a:avLst/>
          </a:prstGeom>
          <a:noFill/>
        </p:spPr>
        <p:txBody>
          <a:bodyPr wrap="square" rtlCol="0">
            <a:spAutoFit/>
          </a:bodyPr>
          <a:lstStyle/>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X-axis: </a:t>
            </a:r>
            <a:r>
              <a:rPr lang="en-US" sz="1000" dirty="0">
                <a:latin typeface="Open Sans" panose="020B0606030504020204" pitchFamily="34" charset="0"/>
                <a:ea typeface="Open Sans" panose="020B0606030504020204" pitchFamily="34" charset="0"/>
                <a:cs typeface="Open Sans" panose="020B0606030504020204" pitchFamily="34" charset="0"/>
              </a:rPr>
              <a:t>timeline (from 2010 to 2020) </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Y-axis</a:t>
            </a:r>
            <a:r>
              <a:rPr lang="en-US" sz="1000" dirty="0">
                <a:latin typeface="Open Sans" panose="020B0606030504020204" pitchFamily="34" charset="0"/>
                <a:ea typeface="Open Sans" panose="020B0606030504020204" pitchFamily="34" charset="0"/>
                <a:cs typeface="Open Sans" panose="020B0606030504020204" pitchFamily="34" charset="0"/>
              </a:rPr>
              <a:t>: the total number of discontinuity in each year</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Result:</a:t>
            </a:r>
          </a:p>
          <a:p>
            <a:pPr algn="just"/>
            <a:r>
              <a:rPr lang="en-US" sz="1000" dirty="0">
                <a:latin typeface="Open Sans" panose="020B0606030504020204" pitchFamily="34" charset="0"/>
                <a:ea typeface="Open Sans" panose="020B0606030504020204" pitchFamily="34" charset="0"/>
                <a:cs typeface="Open Sans" panose="020B0606030504020204" pitchFamily="34" charset="0"/>
              </a:rPr>
              <a:t>there was an increasing trend in terms of the total number of students that discontinued Undergraduates’ studies from 2018 to 2020</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9971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4</a:t>
            </a:r>
            <a:r>
              <a:rPr lang="en-US" sz="3600" dirty="0"/>
              <a:t>. Results</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a:bodyPr>
          <a:lstStyle/>
          <a:p>
            <a:pPr marL="114300" indent="0">
              <a:spcAft>
                <a:spcPts val="800"/>
              </a:spcAft>
              <a:buNone/>
            </a:pPr>
            <a:r>
              <a:rPr lang="en-US" sz="1400" dirty="0"/>
              <a:t>Graph 2. Number of Students that Discontinue Their Studies by Year and by University</a:t>
            </a:r>
            <a:endParaRPr lang="en-US" sz="1100" b="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41A1AC5-10CC-42C7-A22E-9EC1CCD3B55C}"/>
              </a:ext>
            </a:extLst>
          </p:cNvPr>
          <p:cNvSpPr txBox="1"/>
          <p:nvPr/>
        </p:nvSpPr>
        <p:spPr>
          <a:xfrm>
            <a:off x="6699052" y="1511902"/>
            <a:ext cx="2339011" cy="1785104"/>
          </a:xfrm>
          <a:prstGeom prst="rect">
            <a:avLst/>
          </a:prstGeom>
          <a:noFill/>
        </p:spPr>
        <p:txBody>
          <a:bodyPr wrap="square" rtlCol="0">
            <a:spAutoFit/>
          </a:bodyPr>
          <a:lstStyle/>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X-axis: </a:t>
            </a:r>
            <a:r>
              <a:rPr lang="en-US" sz="1000" dirty="0">
                <a:latin typeface="Open Sans" panose="020B0606030504020204" pitchFamily="34" charset="0"/>
                <a:ea typeface="Open Sans" panose="020B0606030504020204" pitchFamily="34" charset="0"/>
                <a:cs typeface="Open Sans" panose="020B0606030504020204" pitchFamily="34" charset="0"/>
              </a:rPr>
              <a:t>timeline (from 2010 to 2020) </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Y-axis</a:t>
            </a:r>
            <a:r>
              <a:rPr lang="en-US" sz="1000" dirty="0">
                <a:latin typeface="Open Sans" panose="020B0606030504020204" pitchFamily="34" charset="0"/>
                <a:ea typeface="Open Sans" panose="020B0606030504020204" pitchFamily="34" charset="0"/>
                <a:cs typeface="Open Sans" panose="020B0606030504020204" pitchFamily="34" charset="0"/>
              </a:rPr>
              <a:t>: the total number of discontinuity in each year</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Result:</a:t>
            </a:r>
          </a:p>
          <a:p>
            <a:pPr algn="just"/>
            <a:r>
              <a:rPr lang="en-US" sz="1000" dirty="0">
                <a:latin typeface="Open Sans" panose="020B0606030504020204" pitchFamily="34" charset="0"/>
                <a:ea typeface="Open Sans" panose="020B0606030504020204" pitchFamily="34" charset="0"/>
                <a:cs typeface="Open Sans" panose="020B0606030504020204" pitchFamily="34" charset="0"/>
              </a:rPr>
              <a:t>HKU had the largest number of discontinuity of undergraduates (445) and </a:t>
            </a:r>
            <a:r>
              <a:rPr lang="en-US" sz="1000" dirty="0" err="1">
                <a:latin typeface="Open Sans" panose="020B0606030504020204" pitchFamily="34" charset="0"/>
                <a:ea typeface="Open Sans" panose="020B0606030504020204" pitchFamily="34" charset="0"/>
                <a:cs typeface="Open Sans" panose="020B0606030504020204" pitchFamily="34" charset="0"/>
              </a:rPr>
              <a:t>CUHK</a:t>
            </a:r>
            <a:r>
              <a:rPr lang="en-US" sz="1000" dirty="0">
                <a:latin typeface="Open Sans" panose="020B0606030504020204" pitchFamily="34" charset="0"/>
                <a:ea typeface="Open Sans" panose="020B0606030504020204" pitchFamily="34" charset="0"/>
                <a:cs typeface="Open Sans" panose="020B0606030504020204" pitchFamily="34" charset="0"/>
              </a:rPr>
              <a:t> was in the second largest position (398) in 2020.</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7C937C89-D906-423B-B57D-A5CFD9F5081A}"/>
              </a:ext>
            </a:extLst>
          </p:cNvPr>
          <p:cNvPicPr>
            <a:picLocks noChangeAspect="1"/>
          </p:cNvPicPr>
          <p:nvPr/>
        </p:nvPicPr>
        <p:blipFill>
          <a:blip r:embed="rId3"/>
          <a:stretch>
            <a:fillRect/>
          </a:stretch>
        </p:blipFill>
        <p:spPr>
          <a:xfrm>
            <a:off x="0" y="1394814"/>
            <a:ext cx="6793374" cy="3260819"/>
          </a:xfrm>
          <a:prstGeom prst="rect">
            <a:avLst/>
          </a:prstGeom>
        </p:spPr>
      </p:pic>
    </p:spTree>
    <p:extLst>
      <p:ext uri="{BB962C8B-B14F-4D97-AF65-F5344CB8AC3E}">
        <p14:creationId xmlns:p14="http://schemas.microsoft.com/office/powerpoint/2010/main" val="4240764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3600" dirty="0"/>
              <a:t>4. Results</a:t>
            </a:r>
            <a:endParaRPr dirty="0"/>
          </a:p>
        </p:txBody>
      </p:sp>
      <p:sp>
        <p:nvSpPr>
          <p:cNvPr id="73" name="Google Shape;73;p14"/>
          <p:cNvSpPr txBox="1">
            <a:spLocks noGrp="1"/>
          </p:cNvSpPr>
          <p:nvPr>
            <p:ph type="body" idx="1"/>
          </p:nvPr>
        </p:nvSpPr>
        <p:spPr>
          <a:xfrm>
            <a:off x="311700" y="861268"/>
            <a:ext cx="8520600" cy="3744186"/>
          </a:xfrm>
          <a:prstGeom prst="rect">
            <a:avLst/>
          </a:prstGeom>
        </p:spPr>
        <p:txBody>
          <a:bodyPr spcFirstLastPara="1" wrap="square" lIns="91425" tIns="91425" rIns="91425" bIns="91425" anchor="t" anchorCtr="0">
            <a:normAutofit lnSpcReduction="10000"/>
          </a:bodyPr>
          <a:lstStyle/>
          <a:p>
            <a:pPr algn="just" rtl="0" fontAlgn="base">
              <a:spcBef>
                <a:spcPts val="0"/>
              </a:spcBef>
              <a:spcAft>
                <a:spcPts val="0"/>
              </a:spcAft>
              <a:buFont typeface="+mj-lt"/>
              <a:buAutoNum type="arabicPeriod"/>
            </a:pPr>
            <a:r>
              <a:rPr lang="en-US" sz="1400" dirty="0">
                <a:solidFill>
                  <a:schemeClr val="bg2"/>
                </a:solidFill>
              </a:rPr>
              <a:t>What was the situation of students who discontinued their studies over the past ten years? Any differences between the level of study and school?</a:t>
            </a:r>
          </a:p>
          <a:p>
            <a:pPr algn="just" rtl="0" fontAlgn="base">
              <a:spcBef>
                <a:spcPts val="0"/>
              </a:spcBef>
              <a:spcAft>
                <a:spcPts val="0"/>
              </a:spcAft>
              <a:buFont typeface="+mj-lt"/>
              <a:buAutoNum type="arabicPeriod"/>
            </a:pPr>
            <a:endParaRPr lang="en-US" sz="1400" dirty="0"/>
          </a:p>
          <a:p>
            <a:pPr algn="just" rtl="0" fontAlgn="base">
              <a:spcBef>
                <a:spcPts val="0"/>
              </a:spcBef>
              <a:spcAft>
                <a:spcPts val="0"/>
              </a:spcAft>
              <a:buFont typeface="+mj-lt"/>
              <a:buAutoNum type="arabicPeriod"/>
            </a:pPr>
            <a:r>
              <a:rPr lang="en-US" sz="1400" dirty="0">
                <a:solidFill>
                  <a:schemeClr val="bg1">
                    <a:lumMod val="85000"/>
                  </a:schemeClr>
                </a:solidFill>
              </a:rPr>
              <a:t>How was the employment situation of Full-time Graduates over the past decade among universities? Were there any significant changes in terms of employment preference? What were the most popular industries our graduates usually work with?</a:t>
            </a:r>
          </a:p>
          <a:p>
            <a:pPr algn="just" rtl="0" fontAlgn="base">
              <a:spcBef>
                <a:spcPts val="0"/>
              </a:spcBef>
              <a:spcAft>
                <a:spcPts val="0"/>
              </a:spcAft>
              <a:buFont typeface="+mj-lt"/>
              <a:buAutoNum type="arabicPeriod"/>
            </a:pPr>
            <a:endParaRPr lang="en-US" sz="1400" dirty="0">
              <a:solidFill>
                <a:schemeClr val="bg1">
                  <a:lumMod val="85000"/>
                </a:schemeClr>
              </a:solidFill>
            </a:endParaRPr>
          </a:p>
          <a:p>
            <a:pPr algn="just" rtl="0" fontAlgn="base">
              <a:spcBef>
                <a:spcPts val="0"/>
              </a:spcBef>
              <a:spcAft>
                <a:spcPts val="800"/>
              </a:spcAft>
              <a:buFont typeface="+mj-lt"/>
              <a:buAutoNum type="arabicPeriod"/>
            </a:pPr>
            <a:r>
              <a:rPr lang="en-US" sz="1400" dirty="0">
                <a:solidFill>
                  <a:schemeClr val="bg1">
                    <a:lumMod val="85000"/>
                  </a:schemeClr>
                </a:solidFill>
              </a:rPr>
              <a:t>Were there any positive changes for that industry in terms of graduate employment preference after the setting up of </a:t>
            </a:r>
            <a:r>
              <a:rPr lang="en-US" sz="1400" dirty="0" err="1">
                <a:solidFill>
                  <a:schemeClr val="bg1">
                    <a:lumMod val="85000"/>
                  </a:schemeClr>
                </a:solidFill>
              </a:rPr>
              <a:t>ITB</a:t>
            </a:r>
            <a:r>
              <a:rPr lang="en-US" sz="1400" dirty="0">
                <a:solidFill>
                  <a:schemeClr val="bg1">
                    <a:lumMod val="85000"/>
                  </a:schemeClr>
                </a:solidFill>
              </a:rPr>
              <a:t>?</a:t>
            </a:r>
          </a:p>
          <a:p>
            <a:pPr marL="114300" indent="0" algn="just" rtl="0" fontAlgn="base">
              <a:spcBef>
                <a:spcPts val="0"/>
              </a:spcBef>
              <a:spcAft>
                <a:spcPts val="800"/>
              </a:spcAft>
              <a:buNone/>
            </a:pPr>
            <a:endParaRPr lang="en-US" sz="1400" dirty="0">
              <a:solidFill>
                <a:schemeClr val="bg1">
                  <a:lumMod val="85000"/>
                </a:schemeClr>
              </a:solidFill>
            </a:endParaRPr>
          </a:p>
          <a:p>
            <a:pPr marL="114300" indent="0" algn="just" rtl="0" fontAlgn="base">
              <a:spcBef>
                <a:spcPts val="0"/>
              </a:spcBef>
              <a:spcAft>
                <a:spcPts val="800"/>
              </a:spcAft>
              <a:buNone/>
            </a:pPr>
            <a:r>
              <a:rPr lang="en-US" sz="1400" dirty="0">
                <a:solidFill>
                  <a:schemeClr val="bg2"/>
                </a:solidFill>
              </a:rPr>
              <a:t>Conclusion on question 1:</a:t>
            </a:r>
          </a:p>
          <a:p>
            <a:pPr marL="114300" indent="0" algn="just" fontAlgn="base">
              <a:spcAft>
                <a:spcPts val="800"/>
              </a:spcAft>
              <a:buNone/>
            </a:pPr>
            <a:r>
              <a:rPr lang="en-US" sz="1400" dirty="0">
                <a:latin typeface="Open Sans" panose="020B0606030504020204" pitchFamily="34" charset="0"/>
                <a:ea typeface="Open Sans" panose="020B0606030504020204" pitchFamily="34" charset="0"/>
                <a:cs typeface="Open Sans" panose="020B0606030504020204" pitchFamily="34" charset="0"/>
              </a:rPr>
              <a:t>Anti-Extradition Law Amendment Bill Movement may be a critical factor of the increasing discontinuity of Undergraduates from 2018 to 2020. Moreover, HKU and </a:t>
            </a:r>
            <a:r>
              <a:rPr lang="en-US" sz="1400" dirty="0" err="1">
                <a:latin typeface="Open Sans" panose="020B0606030504020204" pitchFamily="34" charset="0"/>
                <a:ea typeface="Open Sans" panose="020B0606030504020204" pitchFamily="34" charset="0"/>
                <a:cs typeface="Open Sans" panose="020B0606030504020204" pitchFamily="34" charset="0"/>
              </a:rPr>
              <a:t>CUHK</a:t>
            </a:r>
            <a:r>
              <a:rPr lang="en-US" sz="1400" dirty="0">
                <a:latin typeface="Open Sans" panose="020B0606030504020204" pitchFamily="34" charset="0"/>
                <a:ea typeface="Open Sans" panose="020B0606030504020204" pitchFamily="34" charset="0"/>
                <a:cs typeface="Open Sans" panose="020B0606030504020204" pitchFamily="34" charset="0"/>
              </a:rPr>
              <a:t> may be affected most in terms of undergraduates’ discontinuity.</a:t>
            </a:r>
          </a:p>
          <a:p>
            <a:pPr marL="114300" indent="0" algn="just" fontAlgn="base">
              <a:spcAft>
                <a:spcPts val="800"/>
              </a:spcAft>
              <a:buNone/>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114300" indent="0" algn="just" rtl="0" fontAlgn="base">
              <a:spcBef>
                <a:spcPts val="0"/>
              </a:spcBef>
              <a:spcAft>
                <a:spcPts val="800"/>
              </a:spcAft>
              <a:buNone/>
            </a:pPr>
            <a:endParaRPr lang="en-US" sz="1400" dirty="0">
              <a:solidFill>
                <a:schemeClr val="bg2"/>
              </a:solidFill>
            </a:endParaRPr>
          </a:p>
          <a:p>
            <a:pPr marL="114300" indent="0" algn="just" rtl="0" fontAlgn="base">
              <a:spcBef>
                <a:spcPts val="0"/>
              </a:spcBef>
              <a:spcAft>
                <a:spcPts val="800"/>
              </a:spcAft>
              <a:buNone/>
            </a:pPr>
            <a:endParaRPr lang="en-US" sz="1400" dirty="0">
              <a:solidFill>
                <a:schemeClr val="bg2"/>
              </a:solidFill>
            </a:endParaRPr>
          </a:p>
        </p:txBody>
      </p:sp>
    </p:spTree>
    <p:extLst>
      <p:ext uri="{BB962C8B-B14F-4D97-AF65-F5344CB8AC3E}">
        <p14:creationId xmlns:p14="http://schemas.microsoft.com/office/powerpoint/2010/main" val="232663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4</a:t>
            </a:r>
            <a:r>
              <a:rPr lang="en-US" sz="3600" dirty="0"/>
              <a:t>. Results</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a:bodyPr>
          <a:lstStyle/>
          <a:p>
            <a:pPr marL="114300" indent="0">
              <a:spcAft>
                <a:spcPts val="800"/>
              </a:spcAft>
              <a:buNone/>
            </a:pPr>
            <a:r>
              <a:rPr lang="en-US" sz="1200" dirty="0"/>
              <a:t>Graph 3. Number of Graduates from </a:t>
            </a:r>
            <a:r>
              <a:rPr lang="en-US" sz="1200" dirty="0" err="1"/>
              <a:t>UGC</a:t>
            </a:r>
            <a:r>
              <a:rPr lang="en-US" sz="1200" dirty="0"/>
              <a:t>-Funded Institution in Special Employment Categories in past Decade</a:t>
            </a:r>
            <a:endParaRPr lang="en-US" sz="1050" b="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41A1AC5-10CC-42C7-A22E-9EC1CCD3B55C}"/>
              </a:ext>
            </a:extLst>
          </p:cNvPr>
          <p:cNvSpPr txBox="1"/>
          <p:nvPr/>
        </p:nvSpPr>
        <p:spPr>
          <a:xfrm>
            <a:off x="6699052" y="1511902"/>
            <a:ext cx="2339011" cy="2400657"/>
          </a:xfrm>
          <a:prstGeom prst="rect">
            <a:avLst/>
          </a:prstGeom>
          <a:noFill/>
        </p:spPr>
        <p:txBody>
          <a:bodyPr wrap="square" rtlCol="0">
            <a:spAutoFit/>
          </a:bodyPr>
          <a:lstStyle/>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X-axis: </a:t>
            </a:r>
            <a:r>
              <a:rPr lang="en-US" sz="1000" dirty="0">
                <a:latin typeface="Open Sans" panose="020B0606030504020204" pitchFamily="34" charset="0"/>
                <a:ea typeface="Open Sans" panose="020B0606030504020204" pitchFamily="34" charset="0"/>
                <a:cs typeface="Open Sans" panose="020B0606030504020204" pitchFamily="34" charset="0"/>
              </a:rPr>
              <a:t>Total number of graduates being employed in certain categories in the past decade</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Y-axis</a:t>
            </a:r>
            <a:r>
              <a:rPr lang="en-US" sz="1000" dirty="0">
                <a:latin typeface="Open Sans" panose="020B0606030504020204" pitchFamily="34" charset="0"/>
                <a:ea typeface="Open Sans" panose="020B0606030504020204" pitchFamily="34" charset="0"/>
                <a:cs typeface="Open Sans" panose="020B0606030504020204" pitchFamily="34" charset="0"/>
              </a:rPr>
              <a:t>: </a:t>
            </a:r>
            <a:r>
              <a:rPr lang="en-US" sz="1000" dirty="0"/>
              <a:t>Employment Categories </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Result:</a:t>
            </a:r>
          </a:p>
          <a:p>
            <a:pPr algn="just"/>
            <a:r>
              <a:rPr lang="en-US" sz="1000" dirty="0">
                <a:latin typeface="Open Sans" panose="020B0606030504020204" pitchFamily="34" charset="0"/>
                <a:ea typeface="Open Sans" panose="020B0606030504020204" pitchFamily="34" charset="0"/>
                <a:cs typeface="Open Sans" panose="020B0606030504020204" pitchFamily="34" charset="0"/>
              </a:rPr>
              <a:t>Business professionals have many features that attract graduates, with more than 30,000 (25%) of the total samples who are employed in this field. Almost 20,000 (9.5%) of them cite engineers as another major employment attraction and chose to work in this area. </a:t>
            </a:r>
          </a:p>
        </p:txBody>
      </p:sp>
      <p:pic>
        <p:nvPicPr>
          <p:cNvPr id="3" name="Picture 2">
            <a:extLst>
              <a:ext uri="{FF2B5EF4-FFF2-40B4-BE49-F238E27FC236}">
                <a16:creationId xmlns:a16="http://schemas.microsoft.com/office/drawing/2014/main" id="{88EAF252-4D45-43F1-B47A-31B07C0963C2}"/>
              </a:ext>
            </a:extLst>
          </p:cNvPr>
          <p:cNvPicPr>
            <a:picLocks noChangeAspect="1"/>
          </p:cNvPicPr>
          <p:nvPr/>
        </p:nvPicPr>
        <p:blipFill>
          <a:blip r:embed="rId3"/>
          <a:stretch>
            <a:fillRect/>
          </a:stretch>
        </p:blipFill>
        <p:spPr>
          <a:xfrm>
            <a:off x="220728" y="1206124"/>
            <a:ext cx="6272561" cy="3824029"/>
          </a:xfrm>
          <a:prstGeom prst="rect">
            <a:avLst/>
          </a:prstGeom>
        </p:spPr>
      </p:pic>
    </p:spTree>
    <p:extLst>
      <p:ext uri="{BB962C8B-B14F-4D97-AF65-F5344CB8AC3E}">
        <p14:creationId xmlns:p14="http://schemas.microsoft.com/office/powerpoint/2010/main" val="177455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53868"/>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4</a:t>
            </a:r>
            <a:r>
              <a:rPr lang="en-US" sz="3600" dirty="0"/>
              <a:t>. Results</a:t>
            </a:r>
            <a:endParaRPr dirty="0"/>
          </a:p>
        </p:txBody>
      </p:sp>
      <p:sp>
        <p:nvSpPr>
          <p:cNvPr id="73" name="Google Shape;73;p14"/>
          <p:cNvSpPr txBox="1">
            <a:spLocks noGrp="1"/>
          </p:cNvSpPr>
          <p:nvPr>
            <p:ph type="body" idx="1"/>
          </p:nvPr>
        </p:nvSpPr>
        <p:spPr>
          <a:xfrm>
            <a:off x="311700" y="861268"/>
            <a:ext cx="8520600" cy="3302700"/>
          </a:xfrm>
          <a:prstGeom prst="rect">
            <a:avLst/>
          </a:prstGeom>
        </p:spPr>
        <p:txBody>
          <a:bodyPr spcFirstLastPara="1" wrap="square" lIns="91425" tIns="91425" rIns="91425" bIns="91425" anchor="t" anchorCtr="0">
            <a:normAutofit/>
          </a:bodyPr>
          <a:lstStyle/>
          <a:p>
            <a:pPr marL="114300" indent="0">
              <a:spcAft>
                <a:spcPts val="800"/>
              </a:spcAft>
              <a:buNone/>
            </a:pPr>
            <a:r>
              <a:rPr lang="en-US" sz="1200" dirty="0"/>
              <a:t>Graph 4. Number of Graduates from </a:t>
            </a:r>
            <a:r>
              <a:rPr lang="en-US" sz="1200" dirty="0" err="1"/>
              <a:t>UGC</a:t>
            </a:r>
            <a:r>
              <a:rPr lang="en-US" sz="1200" dirty="0"/>
              <a:t>-Funded Institution in Special Employment Categories in past Decade</a:t>
            </a:r>
            <a:endParaRPr lang="en-US" sz="1050" b="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41A1AC5-10CC-42C7-A22E-9EC1CCD3B55C}"/>
              </a:ext>
            </a:extLst>
          </p:cNvPr>
          <p:cNvSpPr txBox="1"/>
          <p:nvPr/>
        </p:nvSpPr>
        <p:spPr>
          <a:xfrm>
            <a:off x="6699052" y="1511902"/>
            <a:ext cx="2339011" cy="1938992"/>
          </a:xfrm>
          <a:prstGeom prst="rect">
            <a:avLst/>
          </a:prstGeom>
          <a:noFill/>
        </p:spPr>
        <p:txBody>
          <a:bodyPr wrap="square" rtlCol="0">
            <a:spAutoFit/>
          </a:bodyPr>
          <a:lstStyle/>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X-axis: </a:t>
            </a:r>
            <a:r>
              <a:rPr lang="en-US" sz="1000" dirty="0" err="1"/>
              <a:t>UGC</a:t>
            </a:r>
            <a:r>
              <a:rPr lang="en-US" sz="1000" dirty="0"/>
              <a:t>-Funded Institution </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endParaRPr lang="en-US" sz="1000" b="1" i="1"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Y-axis</a:t>
            </a:r>
            <a:r>
              <a:rPr lang="en-US" sz="1000" dirty="0">
                <a:latin typeface="Open Sans" panose="020B0606030504020204" pitchFamily="34" charset="0"/>
                <a:ea typeface="Open Sans" panose="020B0606030504020204" pitchFamily="34" charset="0"/>
                <a:cs typeface="Open Sans" panose="020B0606030504020204" pitchFamily="34" charset="0"/>
              </a:rPr>
              <a:t>: Percentage of graduates that being employed in each e</a:t>
            </a:r>
            <a:r>
              <a:rPr lang="en-US" sz="1000" dirty="0"/>
              <a:t>mployment category</a:t>
            </a:r>
          </a:p>
          <a:p>
            <a:pPr algn="just"/>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gn="just"/>
            <a:r>
              <a:rPr lang="en-US" sz="1000" b="1" i="1" dirty="0">
                <a:latin typeface="Open Sans" panose="020B0606030504020204" pitchFamily="34" charset="0"/>
                <a:ea typeface="Open Sans" panose="020B0606030504020204" pitchFamily="34" charset="0"/>
                <a:cs typeface="Open Sans" panose="020B0606030504020204" pitchFamily="34" charset="0"/>
              </a:rPr>
              <a:t>Result:</a:t>
            </a:r>
          </a:p>
          <a:p>
            <a:pPr algn="just"/>
            <a:r>
              <a:rPr lang="en-US" sz="1000" dirty="0">
                <a:latin typeface="Open Sans" panose="020B0606030504020204" pitchFamily="34" charset="0"/>
                <a:ea typeface="Open Sans" panose="020B0606030504020204" pitchFamily="34" charset="0"/>
                <a:cs typeface="Open Sans" panose="020B0606030504020204" pitchFamily="34" charset="0"/>
              </a:rPr>
              <a:t>The graph indicated the biggest proportion of graduates worked in the business sector for most of the universities except for graduates from </a:t>
            </a:r>
            <a:r>
              <a:rPr lang="en-US" sz="1000" dirty="0" err="1">
                <a:latin typeface="Open Sans" panose="020B0606030504020204" pitchFamily="34" charset="0"/>
                <a:ea typeface="Open Sans" panose="020B0606030504020204" pitchFamily="34" charset="0"/>
                <a:cs typeface="Open Sans" panose="020B0606030504020204" pitchFamily="34" charset="0"/>
              </a:rPr>
              <a:t>EduHK</a:t>
            </a:r>
            <a:r>
              <a:rPr lang="en-US" sz="1000" dirty="0">
                <a:latin typeface="Open Sans" panose="020B0606030504020204" pitchFamily="34" charset="0"/>
                <a:ea typeface="Open Sans" panose="020B0606030504020204" pitchFamily="34" charset="0"/>
                <a:cs typeface="Open Sans" panose="020B0606030504020204" pitchFamily="34" charset="0"/>
              </a:rPr>
              <a:t>.</a:t>
            </a:r>
          </a:p>
        </p:txBody>
      </p:sp>
      <p:pic>
        <p:nvPicPr>
          <p:cNvPr id="4" name="Picture 3">
            <a:extLst>
              <a:ext uri="{FF2B5EF4-FFF2-40B4-BE49-F238E27FC236}">
                <a16:creationId xmlns:a16="http://schemas.microsoft.com/office/drawing/2014/main" id="{1EFEF0B9-8306-4D73-BE0F-3E685D18D3EE}"/>
              </a:ext>
            </a:extLst>
          </p:cNvPr>
          <p:cNvPicPr>
            <a:picLocks noChangeAspect="1"/>
          </p:cNvPicPr>
          <p:nvPr/>
        </p:nvPicPr>
        <p:blipFill>
          <a:blip r:embed="rId3"/>
          <a:stretch>
            <a:fillRect/>
          </a:stretch>
        </p:blipFill>
        <p:spPr>
          <a:xfrm>
            <a:off x="290683" y="1344897"/>
            <a:ext cx="6119447" cy="2937335"/>
          </a:xfrm>
          <a:prstGeom prst="rect">
            <a:avLst/>
          </a:prstGeom>
        </p:spPr>
      </p:pic>
      <p:pic>
        <p:nvPicPr>
          <p:cNvPr id="5" name="Picture 4">
            <a:extLst>
              <a:ext uri="{FF2B5EF4-FFF2-40B4-BE49-F238E27FC236}">
                <a16:creationId xmlns:a16="http://schemas.microsoft.com/office/drawing/2014/main" id="{9C2C23D4-E1C1-4194-9C1A-BB61A8A22FF9}"/>
              </a:ext>
            </a:extLst>
          </p:cNvPr>
          <p:cNvPicPr>
            <a:picLocks noChangeAspect="1"/>
          </p:cNvPicPr>
          <p:nvPr/>
        </p:nvPicPr>
        <p:blipFill>
          <a:blip r:embed="rId4"/>
          <a:stretch>
            <a:fillRect/>
          </a:stretch>
        </p:blipFill>
        <p:spPr>
          <a:xfrm>
            <a:off x="5542156" y="3404291"/>
            <a:ext cx="3038707" cy="1519354"/>
          </a:xfrm>
          <a:prstGeom prst="rect">
            <a:avLst/>
          </a:prstGeom>
        </p:spPr>
      </p:pic>
    </p:spTree>
    <p:extLst>
      <p:ext uri="{BB962C8B-B14F-4D97-AF65-F5344CB8AC3E}">
        <p14:creationId xmlns:p14="http://schemas.microsoft.com/office/powerpoint/2010/main" val="4163357888"/>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TotalTime>
  <Words>1288</Words>
  <Application>Microsoft Office PowerPoint</Application>
  <PresentationFormat>On-screen Show (16:9)</PresentationFormat>
  <Paragraphs>119</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Teko</vt:lpstr>
      <vt:lpstr>Open Sans</vt:lpstr>
      <vt:lpstr>PT Sans Narrow</vt:lpstr>
      <vt:lpstr>Tropic</vt:lpstr>
      <vt:lpstr>ECON 6082 Final Project  </vt:lpstr>
      <vt:lpstr>Agenda</vt:lpstr>
      <vt:lpstr>1. Background</vt:lpstr>
      <vt:lpstr>2. Research Questions</vt:lpstr>
      <vt:lpstr>4. Results</vt:lpstr>
      <vt:lpstr>4. Results</vt:lpstr>
      <vt:lpstr>4. Results</vt:lpstr>
      <vt:lpstr>4. Results</vt:lpstr>
      <vt:lpstr>4. Results</vt:lpstr>
      <vt:lpstr>4. Results</vt:lpstr>
      <vt:lpstr>4. Results</vt:lpstr>
      <vt:lpstr>4. Results</vt:lpstr>
      <vt:lpstr>4. Results</vt:lpstr>
      <vt:lpstr>4. Results</vt:lpstr>
      <vt:lpstr>4. Results</vt:lpstr>
      <vt:lpstr>   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6082 Final Project</dc:title>
  <dc:creator>FAN</dc:creator>
  <cp:lastModifiedBy>Chan</cp:lastModifiedBy>
  <cp:revision>41</cp:revision>
  <dcterms:modified xsi:type="dcterms:W3CDTF">2022-02-13T07:48:26Z</dcterms:modified>
</cp:coreProperties>
</file>